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6" r:id="rId1"/>
  </p:sldMasterIdLst>
  <p:notesMasterIdLst>
    <p:notesMasterId r:id="rId23"/>
  </p:notesMasterIdLst>
  <p:sldIdLst>
    <p:sldId id="256" r:id="rId2"/>
    <p:sldId id="263" r:id="rId3"/>
    <p:sldId id="264" r:id="rId4"/>
    <p:sldId id="293" r:id="rId5"/>
    <p:sldId id="266" r:id="rId6"/>
    <p:sldId id="268" r:id="rId7"/>
    <p:sldId id="273" r:id="rId8"/>
    <p:sldId id="271" r:id="rId9"/>
    <p:sldId id="272" r:id="rId10"/>
    <p:sldId id="274" r:id="rId11"/>
    <p:sldId id="275" r:id="rId12"/>
    <p:sldId id="278" r:id="rId13"/>
    <p:sldId id="281" r:id="rId14"/>
    <p:sldId id="284" r:id="rId15"/>
    <p:sldId id="290" r:id="rId16"/>
    <p:sldId id="287" r:id="rId17"/>
    <p:sldId id="276" r:id="rId18"/>
    <p:sldId id="295" r:id="rId19"/>
    <p:sldId id="296" r:id="rId20"/>
    <p:sldId id="288" r:id="rId21"/>
    <p:sldId id="28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77673" autoAdjust="0"/>
  </p:normalViewPr>
  <p:slideViewPr>
    <p:cSldViewPr snapToGrid="0">
      <p:cViewPr varScale="1">
        <p:scale>
          <a:sx n="88" d="100"/>
          <a:sy n="88" d="100"/>
        </p:scale>
        <p:origin x="14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8005E-765A-4F20-9A8B-0FD1BEF7F7A2}" type="datetimeFigureOut">
              <a:rPr lang="en-US" smtClean="0"/>
              <a:t>4/2/2021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26C3AB-6732-4D15-9029-48B641BB9B38}" type="slidenum">
              <a:rPr lang="en-US" smtClean="0"/>
              <a:t>‹#›</a:t>
            </a:fld>
            <a:endParaRPr lang="en-US"/>
          </a:p>
        </p:txBody>
      </p:sp>
    </p:spTree>
    <p:extLst>
      <p:ext uri="{BB962C8B-B14F-4D97-AF65-F5344CB8AC3E}">
        <p14:creationId xmlns:p14="http://schemas.microsoft.com/office/powerpoint/2010/main" val="3804084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My research explores how to improve decision-making through hydrologic models.</a:t>
            </a: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a:t>
            </a:fld>
            <a:endParaRPr lang="en-US"/>
          </a:p>
        </p:txBody>
      </p:sp>
    </p:spTree>
    <p:extLst>
      <p:ext uri="{BB962C8B-B14F-4D97-AF65-F5344CB8AC3E}">
        <p14:creationId xmlns:p14="http://schemas.microsoft.com/office/powerpoint/2010/main" val="1516929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continues until all the parameter sets have been considered and an improved ensemble is generated. </a:t>
            </a:r>
          </a:p>
          <a:p>
            <a:r>
              <a:rPr lang="en-US" dirty="0"/>
              <a:t>This represents a range of likely contamination levels at each timestep. What if this refined ensemble contains undesirable outcomes?</a:t>
            </a:r>
          </a:p>
        </p:txBody>
      </p:sp>
      <p:sp>
        <p:nvSpPr>
          <p:cNvPr id="4" name="Slide Number Placeholder 3"/>
          <p:cNvSpPr>
            <a:spLocks noGrp="1"/>
          </p:cNvSpPr>
          <p:nvPr>
            <p:ph type="sldNum" sz="quarter" idx="5"/>
          </p:nvPr>
        </p:nvSpPr>
        <p:spPr/>
        <p:txBody>
          <a:bodyPr/>
          <a:lstStyle/>
          <a:p>
            <a:fld id="{6626C3AB-6732-4D15-9029-48B641BB9B38}" type="slidenum">
              <a:rPr lang="en-US" smtClean="0"/>
              <a:t>10</a:t>
            </a:fld>
            <a:endParaRPr lang="en-US"/>
          </a:p>
        </p:txBody>
      </p:sp>
    </p:spTree>
    <p:extLst>
      <p:ext uri="{BB962C8B-B14F-4D97-AF65-F5344CB8AC3E}">
        <p14:creationId xmlns:p14="http://schemas.microsoft.com/office/powerpoint/2010/main" val="3976915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The undesirable outcomes are identified by user-defined thresholds beyond which there is no value to them.</a:t>
            </a:r>
            <a:endParaRPr lang="en-US" sz="1200" dirty="0">
              <a:effectLst/>
              <a:latin typeface="Arial" panose="020B0604020202020204" pitchFamily="34" charset="0"/>
            </a:endParaRPr>
          </a:p>
          <a:p>
            <a:r>
              <a:rPr lang="en-US" dirty="0"/>
              <a:t>We’ll call these “models of concern.” The black line represents the cutoff threshold. I want to look more closely at these models because they describe the risk to decision-makers.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11</a:t>
            </a:fld>
            <a:endParaRPr lang="en-US"/>
          </a:p>
        </p:txBody>
      </p:sp>
    </p:spTree>
    <p:extLst>
      <p:ext uri="{BB962C8B-B14F-4D97-AF65-F5344CB8AC3E}">
        <p14:creationId xmlns:p14="http://schemas.microsoft.com/office/powerpoint/2010/main" val="1149420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repeat the ensemble selection process but, this time, only choosing from parameter sets that have previously been identified as models of concern or were not run in the first round. </a:t>
            </a:r>
          </a:p>
        </p:txBody>
      </p:sp>
      <p:sp>
        <p:nvSpPr>
          <p:cNvPr id="4" name="Slide Number Placeholder 3"/>
          <p:cNvSpPr>
            <a:spLocks noGrp="1"/>
          </p:cNvSpPr>
          <p:nvPr>
            <p:ph type="sldNum" sz="quarter" idx="5"/>
          </p:nvPr>
        </p:nvSpPr>
        <p:spPr/>
        <p:txBody>
          <a:bodyPr/>
          <a:lstStyle/>
          <a:p>
            <a:fld id="{6626C3AB-6732-4D15-9029-48B641BB9B38}" type="slidenum">
              <a:rPr lang="en-US" smtClean="0"/>
              <a:t>12</a:t>
            </a:fld>
            <a:endParaRPr lang="en-US"/>
          </a:p>
        </p:txBody>
      </p:sp>
    </p:spTree>
    <p:extLst>
      <p:ext uri="{BB962C8B-B14F-4D97-AF65-F5344CB8AC3E}">
        <p14:creationId xmlns:p14="http://schemas.microsoft.com/office/powerpoint/2010/main" val="2647621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time, the replacements are only considered if they are a model of concern. This second round is exclusively looking for outcomes that pose a risk to the stakeholder.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a selected replacement is not an MOC it is discarded. Otherwise, it is appended to the initial ensemble.</a:t>
            </a: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13</a:t>
            </a:fld>
            <a:endParaRPr lang="en-US"/>
          </a:p>
        </p:txBody>
      </p:sp>
    </p:spTree>
    <p:extLst>
      <p:ext uri="{BB962C8B-B14F-4D97-AF65-F5344CB8AC3E}">
        <p14:creationId xmlns:p14="http://schemas.microsoft.com/office/powerpoint/2010/main" val="829148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models are sorted and the worst-fitting are removed. The process continues until the best-fitting MOC’s have been identified and we have an ensemble composed entirely of plausible models of concern to investigate the risk to the stakeholder.</a:t>
            </a:r>
          </a:p>
          <a:p>
            <a:endParaRPr lang="en-US" dirty="0"/>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14</a:t>
            </a:fld>
            <a:endParaRPr lang="en-US"/>
          </a:p>
        </p:txBody>
      </p:sp>
    </p:spTree>
    <p:extLst>
      <p:ext uri="{BB962C8B-B14F-4D97-AF65-F5344CB8AC3E}">
        <p14:creationId xmlns:p14="http://schemas.microsoft.com/office/powerpoint/2010/main" val="262576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take a closer look at the likelihood of the models from the first round. This plot is sorted by greatest likelihood with the corresponding model index number. The black circles represent desirable outcomes, and the red are models of concern.</a:t>
            </a: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15</a:t>
            </a:fld>
            <a:endParaRPr lang="en-US"/>
          </a:p>
        </p:txBody>
      </p:sp>
    </p:spTree>
    <p:extLst>
      <p:ext uri="{BB962C8B-B14F-4D97-AF65-F5344CB8AC3E}">
        <p14:creationId xmlns:p14="http://schemas.microsoft.com/office/powerpoint/2010/main" val="2878514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Then both rounds are combined, and the likelihoods are recalculated. The solid red circles are models of concern from the second ensemble.  </a:t>
            </a:r>
          </a:p>
          <a:p>
            <a:r>
              <a:rPr lang="en-US" dirty="0"/>
              <a:t>These models have a lesser fit to the data but are of greater concern, and can be used to inform future data collection. </a:t>
            </a:r>
          </a:p>
        </p:txBody>
      </p:sp>
      <p:sp>
        <p:nvSpPr>
          <p:cNvPr id="4" name="Slide Number Placeholder 3"/>
          <p:cNvSpPr>
            <a:spLocks noGrp="1"/>
          </p:cNvSpPr>
          <p:nvPr>
            <p:ph type="sldNum" sz="quarter" idx="5"/>
          </p:nvPr>
        </p:nvSpPr>
        <p:spPr/>
        <p:txBody>
          <a:bodyPr/>
          <a:lstStyle/>
          <a:p>
            <a:fld id="{6626C3AB-6732-4D15-9029-48B641BB9B38}" type="slidenum">
              <a:rPr lang="en-US" smtClean="0"/>
              <a:t>16</a:t>
            </a:fld>
            <a:endParaRPr lang="en-US"/>
          </a:p>
        </p:txBody>
      </p:sp>
    </p:spTree>
    <p:extLst>
      <p:ext uri="{BB962C8B-B14F-4D97-AF65-F5344CB8AC3E}">
        <p14:creationId xmlns:p14="http://schemas.microsoft.com/office/powerpoint/2010/main" val="1762145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also exploring whether the truth model being an MOC itself affects the process.</a:t>
            </a:r>
          </a:p>
        </p:txBody>
      </p:sp>
      <p:sp>
        <p:nvSpPr>
          <p:cNvPr id="4" name="Slide Number Placeholder 3"/>
          <p:cNvSpPr>
            <a:spLocks noGrp="1"/>
          </p:cNvSpPr>
          <p:nvPr>
            <p:ph type="sldNum" sz="quarter" idx="5"/>
          </p:nvPr>
        </p:nvSpPr>
        <p:spPr/>
        <p:txBody>
          <a:bodyPr/>
          <a:lstStyle/>
          <a:p>
            <a:fld id="{6626C3AB-6732-4D15-9029-48B641BB9B38}" type="slidenum">
              <a:rPr lang="en-US" smtClean="0"/>
              <a:t>17</a:t>
            </a:fld>
            <a:endParaRPr lang="en-US"/>
          </a:p>
        </p:txBody>
      </p:sp>
    </p:spTree>
    <p:extLst>
      <p:ext uri="{BB962C8B-B14F-4D97-AF65-F5344CB8AC3E}">
        <p14:creationId xmlns:p14="http://schemas.microsoft.com/office/powerpoint/2010/main" val="2741935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Generally, the combined likelihoods have similar behavior in each case. So far, the results do not seem dependent on whether the truth model is an MOC.</a:t>
            </a: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18</a:t>
            </a:fld>
            <a:endParaRPr lang="en-US"/>
          </a:p>
        </p:txBody>
      </p:sp>
    </p:spTree>
    <p:extLst>
      <p:ext uri="{BB962C8B-B14F-4D97-AF65-F5344CB8AC3E}">
        <p14:creationId xmlns:p14="http://schemas.microsoft.com/office/powerpoint/2010/main" val="3555413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project is a very simple example of the value of combining goodness-of-fit and importance-based calibration. The challenge is to make this efficient for complex models. Next steps will incorporate a stakeholder utility function, and this summer’s work will be to develop an interactive app to introduce this process to decision-makers. </a:t>
            </a:r>
          </a:p>
        </p:txBody>
      </p:sp>
      <p:sp>
        <p:nvSpPr>
          <p:cNvPr id="4" name="Slide Number Placeholder 3"/>
          <p:cNvSpPr>
            <a:spLocks noGrp="1"/>
          </p:cNvSpPr>
          <p:nvPr>
            <p:ph type="sldNum" sz="quarter" idx="5"/>
          </p:nvPr>
        </p:nvSpPr>
        <p:spPr/>
        <p:txBody>
          <a:bodyPr/>
          <a:lstStyle/>
          <a:p>
            <a:fld id="{6626C3AB-6732-4D15-9029-48B641BB9B38}" type="slidenum">
              <a:rPr lang="en-US" smtClean="0"/>
              <a:t>19</a:t>
            </a:fld>
            <a:endParaRPr lang="en-US"/>
          </a:p>
        </p:txBody>
      </p:sp>
    </p:spTree>
    <p:extLst>
      <p:ext uri="{BB962C8B-B14F-4D97-AF65-F5344CB8AC3E}">
        <p14:creationId xmlns:p14="http://schemas.microsoft.com/office/powerpoint/2010/main" val="1281589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(My research explores decision-making.)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constantly making decisions that are influenced by networks of both internal and external factors. What happens when we don’t consider 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Groundwater makes up the bulk of available fresh water and supports agriculture, industry, and household consumption. It is threatened by overuse and degradation, and does not replenish quickly. </a:t>
            </a:r>
          </a:p>
        </p:txBody>
      </p:sp>
      <p:sp>
        <p:nvSpPr>
          <p:cNvPr id="4" name="Slide Number Placeholder 3"/>
          <p:cNvSpPr>
            <a:spLocks noGrp="1"/>
          </p:cNvSpPr>
          <p:nvPr>
            <p:ph type="sldNum" sz="quarter" idx="5"/>
          </p:nvPr>
        </p:nvSpPr>
        <p:spPr/>
        <p:txBody>
          <a:bodyPr/>
          <a:lstStyle/>
          <a:p>
            <a:fld id="{6626C3AB-6732-4D15-9029-48B641BB9B38}" type="slidenum">
              <a:rPr lang="en-US" smtClean="0"/>
              <a:t>2</a:t>
            </a:fld>
            <a:endParaRPr lang="en-US"/>
          </a:p>
        </p:txBody>
      </p:sp>
    </p:spTree>
    <p:extLst>
      <p:ext uri="{BB962C8B-B14F-4D97-AF65-F5344CB8AC3E}">
        <p14:creationId xmlns:p14="http://schemas.microsoft.com/office/powerpoint/2010/main" val="281847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20</a:t>
            </a:fld>
            <a:endParaRPr lang="en-US"/>
          </a:p>
        </p:txBody>
      </p:sp>
    </p:spTree>
    <p:extLst>
      <p:ext uri="{BB962C8B-B14F-4D97-AF65-F5344CB8AC3E}">
        <p14:creationId xmlns:p14="http://schemas.microsoft.com/office/powerpoint/2010/main" val="1868977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21</a:t>
            </a:fld>
            <a:endParaRPr lang="en-US"/>
          </a:p>
        </p:txBody>
      </p:sp>
    </p:spTree>
    <p:extLst>
      <p:ext uri="{BB962C8B-B14F-4D97-AF65-F5344CB8AC3E}">
        <p14:creationId xmlns:p14="http://schemas.microsoft.com/office/powerpoint/2010/main" val="426380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Hydrologic models are used to predict the effects of proposed water uses. But, they are limited by insufficient subsurface data. These data provide information about the hydrologic properties, the parameters, that determine the rate and direction of groundwater flow. The tools that are available to describe this uncertainty do not fully consider the risk to decision makers.</a:t>
            </a:r>
            <a:endParaRPr lang="en-US" sz="12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3</a:t>
            </a:fld>
            <a:endParaRPr lang="en-US"/>
          </a:p>
        </p:txBody>
      </p:sp>
    </p:spTree>
    <p:extLst>
      <p:ext uri="{BB962C8B-B14F-4D97-AF65-F5344CB8AC3E}">
        <p14:creationId xmlns:p14="http://schemas.microsoft.com/office/powerpoint/2010/main" val="4233132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value of a model to stakeholders, the people or groups making decisions, depends on the level of risk that they are willing to incorporate.</a:t>
            </a:r>
          </a:p>
          <a:p>
            <a:r>
              <a:rPr lang="en-US" dirty="0"/>
              <a:t>My project considers a general case of two groups with different interests sharing the same water source. </a:t>
            </a:r>
            <a:endParaRPr lang="en-US" sz="12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The goal was to design a simple process to represent uncertainty and explicitly evaluate the risk to each stakeholder. I approached this by developing an ensemble of models to iteratively search for the best-fit models in addition to plausible models that would lead to outcomes of concern. </a:t>
            </a:r>
          </a:p>
          <a:p>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4</a:t>
            </a:fld>
            <a:endParaRPr lang="en-US"/>
          </a:p>
        </p:txBody>
      </p:sp>
    </p:spTree>
    <p:extLst>
      <p:ext uri="{BB962C8B-B14F-4D97-AF65-F5344CB8AC3E}">
        <p14:creationId xmlns:p14="http://schemas.microsoft.com/office/powerpoint/2010/main" val="1759854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illustration of the starting code: a parameter “space” that houses all models to be considered for the ensemble. Each dot represents a 1D model with four parameters. </a:t>
            </a:r>
          </a:p>
          <a:p>
            <a:r>
              <a:rPr lang="en-US" dirty="0"/>
              <a:t>One “truth” model was selected to represent measured data. </a:t>
            </a:r>
          </a:p>
        </p:txBody>
      </p:sp>
      <p:sp>
        <p:nvSpPr>
          <p:cNvPr id="4" name="Slide Number Placeholder 3"/>
          <p:cNvSpPr>
            <a:spLocks noGrp="1"/>
          </p:cNvSpPr>
          <p:nvPr>
            <p:ph type="sldNum" sz="quarter" idx="5"/>
          </p:nvPr>
        </p:nvSpPr>
        <p:spPr/>
        <p:txBody>
          <a:bodyPr/>
          <a:lstStyle/>
          <a:p>
            <a:fld id="{6626C3AB-6732-4D15-9029-48B641BB9B38}" type="slidenum">
              <a:rPr lang="en-US" smtClean="0"/>
              <a:t>5</a:t>
            </a:fld>
            <a:endParaRPr lang="en-US"/>
          </a:p>
        </p:txBody>
      </p:sp>
    </p:spTree>
    <p:extLst>
      <p:ext uri="{BB962C8B-B14F-4D97-AF65-F5344CB8AC3E}">
        <p14:creationId xmlns:p14="http://schemas.microsoft.com/office/powerpoint/2010/main" val="3908090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first group of models was randomly selected to be the initial ensemble. Then, the contaminant concentration was calculated as a function of time and measured against the “truth model”.</a:t>
            </a:r>
          </a:p>
        </p:txBody>
      </p:sp>
      <p:sp>
        <p:nvSpPr>
          <p:cNvPr id="4" name="Slide Number Placeholder 3"/>
          <p:cNvSpPr>
            <a:spLocks noGrp="1"/>
          </p:cNvSpPr>
          <p:nvPr>
            <p:ph type="sldNum" sz="quarter" idx="5"/>
          </p:nvPr>
        </p:nvSpPr>
        <p:spPr/>
        <p:txBody>
          <a:bodyPr/>
          <a:lstStyle/>
          <a:p>
            <a:fld id="{6626C3AB-6732-4D15-9029-48B641BB9B38}" type="slidenum">
              <a:rPr lang="en-US" smtClean="0"/>
              <a:t>6</a:t>
            </a:fld>
            <a:endParaRPr lang="en-US"/>
          </a:p>
        </p:txBody>
      </p:sp>
    </p:spTree>
    <p:extLst>
      <p:ext uri="{BB962C8B-B14F-4D97-AF65-F5344CB8AC3E}">
        <p14:creationId xmlns:p14="http://schemas.microsoft.com/office/powerpoint/2010/main" val="2781973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black dashed line shows the concentration curve of the “truth model” for the measured data. The question is how to find models that fit these data better, without becoming too narrow in focus.</a:t>
            </a:r>
          </a:p>
        </p:txBody>
      </p:sp>
      <p:sp>
        <p:nvSpPr>
          <p:cNvPr id="4" name="Slide Number Placeholder 3"/>
          <p:cNvSpPr>
            <a:spLocks noGrp="1"/>
          </p:cNvSpPr>
          <p:nvPr>
            <p:ph type="sldNum" sz="quarter" idx="5"/>
          </p:nvPr>
        </p:nvSpPr>
        <p:spPr/>
        <p:txBody>
          <a:bodyPr/>
          <a:lstStyle/>
          <a:p>
            <a:fld id="{6626C3AB-6732-4D15-9029-48B641BB9B38}" type="slidenum">
              <a:rPr lang="en-US" smtClean="0"/>
              <a:t>7</a:t>
            </a:fld>
            <a:endParaRPr lang="en-US"/>
          </a:p>
        </p:txBody>
      </p:sp>
    </p:spTree>
    <p:extLst>
      <p:ext uri="{BB962C8B-B14F-4D97-AF65-F5344CB8AC3E}">
        <p14:creationId xmlns:p14="http://schemas.microsoft.com/office/powerpoint/2010/main" val="3295269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the beginning of an iterative selection process.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initial ensemble is sorted by fit and then another group is considered for replacement.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Only two models are chosen from the new group: One that is the closest to the good-fitting models, and one that is the farthest from all previously sampled. This ensures diverse sampling without losing the previously identified good-fit models.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626C3AB-6732-4D15-9029-48B641BB9B38}" type="slidenum">
              <a:rPr lang="en-US" smtClean="0"/>
              <a:t>8</a:t>
            </a:fld>
            <a:endParaRPr lang="en-US"/>
          </a:p>
        </p:txBody>
      </p:sp>
    </p:spTree>
    <p:extLst>
      <p:ext uri="{BB962C8B-B14F-4D97-AF65-F5344CB8AC3E}">
        <p14:creationId xmlns:p14="http://schemas.microsoft.com/office/powerpoint/2010/main" val="136310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selected replacements are appended to the ensemble and the whole group is sorted by fit. The worst-fitting models are removed, and the process begins again.</a:t>
            </a:r>
          </a:p>
        </p:txBody>
      </p:sp>
      <p:sp>
        <p:nvSpPr>
          <p:cNvPr id="4" name="Slide Number Placeholder 3"/>
          <p:cNvSpPr>
            <a:spLocks noGrp="1"/>
          </p:cNvSpPr>
          <p:nvPr>
            <p:ph type="sldNum" sz="quarter" idx="5"/>
          </p:nvPr>
        </p:nvSpPr>
        <p:spPr/>
        <p:txBody>
          <a:bodyPr/>
          <a:lstStyle/>
          <a:p>
            <a:fld id="{6626C3AB-6732-4D15-9029-48B641BB9B38}" type="slidenum">
              <a:rPr lang="en-US" smtClean="0"/>
              <a:t>9</a:t>
            </a:fld>
            <a:endParaRPr lang="en-US"/>
          </a:p>
        </p:txBody>
      </p:sp>
    </p:spTree>
    <p:extLst>
      <p:ext uri="{BB962C8B-B14F-4D97-AF65-F5344CB8AC3E}">
        <p14:creationId xmlns:p14="http://schemas.microsoft.com/office/powerpoint/2010/main" val="209059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9DC0220-9EBF-43B8-8460-1114BF80CB20}" type="datetime1">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69255A-9242-4471-8BDA-D6F2347A0C73}" type="datetime1">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01F89F-CEBD-4D26-A938-006019233F07}" type="datetime1">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C88982-EABF-4A14-BC40-C310C004CDC3}" type="datetime1">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4997304-D4B8-4958-BFBB-08FC489DCA93}" type="datetime1">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1A11183-3A69-4746-9352-1860534BDA11}" type="datetime1">
              <a:rPr lang="en-US" smtClean="0"/>
              <a:t>4/2/2021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41A7238-DADE-49F2-A3AC-33A6ED453499}" type="datetime1">
              <a:rPr lang="en-US" smtClean="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637820-1996-46CC-873F-B1A4D3FB6AAA}" type="datetime1">
              <a:rPr lang="en-US" smtClean="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D8D15-D9F5-4E2F-9E75-293F2560A9B6}" type="datetime1">
              <a:rPr lang="en-US" smtClean="0"/>
              <a:t>4/2/2021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561A7F5-3FDB-436F-B88A-3BE80B1DF40E}" type="datetime1">
              <a:rPr lang="en-US" smtClean="0"/>
              <a:t>4/2/2021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BBDCDC3-A680-4145-8D4F-D98407112F3E}" type="datetime1">
              <a:rPr lang="en-US" smtClean="0"/>
              <a:t>4/2/2021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EA3CBC7-1540-4144-AE7B-2583D506BEEC}" type="datetime1">
              <a:rPr lang="en-US" smtClean="0"/>
              <a:t>4/2/2021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9.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20.pn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9.xml"/><Relationship Id="rId5" Type="http://schemas.openxmlformats.org/officeDocument/2006/relationships/image" Target="../media/image21.pn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9.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7.png"/><Relationship Id="rId7"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8.xml"/><Relationship Id="rId5" Type="http://schemas.openxmlformats.org/officeDocument/2006/relationships/image" Target="../media/image27.pn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9.png"/><Relationship Id="rId4" Type="http://schemas.openxmlformats.org/officeDocument/2006/relationships/image" Target="../media/image28.png"/></Relationships>
</file>

<file path=ppt/slides/_rels/slide2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CE8B9BA-24C1-4E5A-9093-9889A9711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B6544B-6F1E-405A-95B6-A513CB929B13}"/>
              </a:ext>
            </a:extLst>
          </p:cNvPr>
          <p:cNvSpPr>
            <a:spLocks noGrp="1"/>
          </p:cNvSpPr>
          <p:nvPr>
            <p:ph type="ctrTitle"/>
          </p:nvPr>
        </p:nvSpPr>
        <p:spPr>
          <a:xfrm>
            <a:off x="5665098" y="835341"/>
            <a:ext cx="6176864" cy="2077529"/>
          </a:xfrm>
          <a:solidFill>
            <a:srgbClr val="FFFFFF"/>
          </a:solidFill>
          <a:ln>
            <a:solidFill>
              <a:srgbClr val="404040"/>
            </a:solidFill>
          </a:ln>
        </p:spPr>
        <p:txBody>
          <a:bodyPr vert="horz" lIns="182880" tIns="182880" rIns="182880" bIns="182880" rtlCol="0" anchor="ctr">
            <a:noAutofit/>
          </a:bodyPr>
          <a:lstStyle/>
          <a:p>
            <a:r>
              <a:rPr lang="en-US" sz="2800" dirty="0"/>
              <a:t>Modeling to make a difference:</a:t>
            </a:r>
            <a:br>
              <a:rPr lang="en-US" sz="2800" dirty="0"/>
            </a:br>
            <a:br>
              <a:rPr lang="en-US" sz="2800" dirty="0"/>
            </a:br>
            <a:r>
              <a:rPr lang="en-US" sz="2800" dirty="0"/>
              <a:t>hydrologic analysis for improved decision support</a:t>
            </a:r>
          </a:p>
        </p:txBody>
      </p:sp>
      <p:sp>
        <p:nvSpPr>
          <p:cNvPr id="11" name="Rectangle 10">
            <a:extLst>
              <a:ext uri="{FF2B5EF4-FFF2-40B4-BE49-F238E27FC236}">
                <a16:creationId xmlns:a16="http://schemas.microsoft.com/office/drawing/2014/main" id="{B9C72BE9-6CCE-4BA0-86B7-77E743ED2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36037B0-5738-4712-B214-7927C913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 name="Picture 3" descr="Icon&#10;&#10;Description automatically generated">
            <a:extLst>
              <a:ext uri="{FF2B5EF4-FFF2-40B4-BE49-F238E27FC236}">
                <a16:creationId xmlns:a16="http://schemas.microsoft.com/office/drawing/2014/main" id="{AACA85B0-8B0B-418F-8B3D-6650FA792758}"/>
              </a:ext>
            </a:extLst>
          </p:cNvPr>
          <p:cNvPicPr>
            <a:picLocks noChangeAspect="1"/>
          </p:cNvPicPr>
          <p:nvPr/>
        </p:nvPicPr>
        <p:blipFill rotWithShape="1">
          <a:blip r:embed="rId3">
            <a:extLst>
              <a:ext uri="{28A0092B-C50C-407E-A947-70E740481C1C}">
                <a14:useLocalDpi xmlns:a14="http://schemas.microsoft.com/office/drawing/2010/main"/>
              </a:ext>
            </a:extLst>
          </a:blip>
          <a:stretch/>
        </p:blipFill>
        <p:spPr>
          <a:xfrm>
            <a:off x="1371709" y="970949"/>
            <a:ext cx="2601176" cy="4599432"/>
          </a:xfrm>
          <a:prstGeom prst="rect">
            <a:avLst/>
          </a:prstGeom>
        </p:spPr>
      </p:pic>
      <p:sp>
        <p:nvSpPr>
          <p:cNvPr id="3" name="Subtitle 2">
            <a:extLst>
              <a:ext uri="{FF2B5EF4-FFF2-40B4-BE49-F238E27FC236}">
                <a16:creationId xmlns:a16="http://schemas.microsoft.com/office/drawing/2014/main" id="{E95ACD31-B169-4137-ADFB-CD993662DBC4}"/>
              </a:ext>
            </a:extLst>
          </p:cNvPr>
          <p:cNvSpPr>
            <a:spLocks noGrp="1"/>
          </p:cNvSpPr>
          <p:nvPr>
            <p:ph type="subTitle" idx="1"/>
          </p:nvPr>
        </p:nvSpPr>
        <p:spPr>
          <a:xfrm>
            <a:off x="5665098" y="3238660"/>
            <a:ext cx="5285791" cy="3042547"/>
          </a:xfrm>
        </p:spPr>
        <p:txBody>
          <a:bodyPr vert="horz" lIns="91440" tIns="45720" rIns="91440" bIns="45720" rtlCol="0">
            <a:normAutofit/>
          </a:bodyPr>
          <a:lstStyle/>
          <a:p>
            <a:pPr indent="-228600" algn="l">
              <a:buFont typeface="Arial" panose="020B0604020202020204" pitchFamily="34" charset="0"/>
              <a:buChar char="•"/>
            </a:pPr>
            <a:r>
              <a:rPr lang="en-US" dirty="0">
                <a:solidFill>
                  <a:srgbClr val="FFFFFF"/>
                </a:solidFill>
              </a:rPr>
              <a:t>Abigail Kahler</a:t>
            </a:r>
          </a:p>
          <a:p>
            <a:pPr indent="-228600" algn="l">
              <a:buFont typeface="Arial" panose="020B0604020202020204" pitchFamily="34" charset="0"/>
              <a:buChar char="•"/>
            </a:pPr>
            <a:r>
              <a:rPr lang="en-US" dirty="0">
                <a:solidFill>
                  <a:srgbClr val="FFFFFF"/>
                </a:solidFill>
              </a:rPr>
              <a:t>Ty PA </a:t>
            </a:r>
            <a:r>
              <a:rPr lang="en-US" dirty="0" err="1">
                <a:solidFill>
                  <a:srgbClr val="FFFFFF"/>
                </a:solidFill>
              </a:rPr>
              <a:t>Ferre</a:t>
            </a:r>
            <a:r>
              <a:rPr lang="en-US" dirty="0">
                <a:solidFill>
                  <a:srgbClr val="FFFFFF"/>
                </a:solidFill>
              </a:rPr>
              <a:t>, PhD</a:t>
            </a:r>
          </a:p>
          <a:p>
            <a:pPr indent="-228600" algn="l">
              <a:buFont typeface="Arial" panose="020B0604020202020204" pitchFamily="34" charset="0"/>
              <a:buChar char="•"/>
            </a:pPr>
            <a:r>
              <a:rPr lang="en-US" dirty="0">
                <a:solidFill>
                  <a:srgbClr val="FFFFFF"/>
                </a:solidFill>
              </a:rPr>
              <a:t>University of Arizona</a:t>
            </a:r>
          </a:p>
          <a:p>
            <a:pPr indent="-228600" algn="l">
              <a:buFont typeface="Arial" panose="020B0604020202020204" pitchFamily="34" charset="0"/>
              <a:buChar char="•"/>
            </a:pPr>
            <a:r>
              <a:rPr lang="en-US" dirty="0">
                <a:solidFill>
                  <a:srgbClr val="FFFFFF"/>
                </a:solidFill>
              </a:rPr>
              <a:t>Arizona Space Grant Consortium</a:t>
            </a:r>
          </a:p>
          <a:p>
            <a:pPr indent="-228600" algn="l">
              <a:buFont typeface="Arial" panose="020B0604020202020204" pitchFamily="34" charset="0"/>
              <a:buChar char="•"/>
            </a:pPr>
            <a:r>
              <a:rPr lang="en-US" dirty="0">
                <a:solidFill>
                  <a:srgbClr val="FFFFFF"/>
                </a:solidFill>
              </a:rPr>
              <a:t>2021 Statewide Symposium</a:t>
            </a:r>
          </a:p>
        </p:txBody>
      </p:sp>
      <p:pic>
        <p:nvPicPr>
          <p:cNvPr id="8" name="Picture 2" descr="Home">
            <a:extLst>
              <a:ext uri="{FF2B5EF4-FFF2-40B4-BE49-F238E27FC236}">
                <a16:creationId xmlns:a16="http://schemas.microsoft.com/office/drawing/2014/main" id="{527BAD47-8DCE-4AA6-8CE3-DCED5FBE1ED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85600" y="5825742"/>
            <a:ext cx="4487459" cy="91093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Logo&#10;&#10;Description automatically generated">
            <a:extLst>
              <a:ext uri="{FF2B5EF4-FFF2-40B4-BE49-F238E27FC236}">
                <a16:creationId xmlns:a16="http://schemas.microsoft.com/office/drawing/2014/main" id="{5FE4516E-BA0C-4837-9FF8-1112BFD9B21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751553" y="5825741"/>
            <a:ext cx="864808" cy="910931"/>
          </a:xfrm>
          <a:prstGeom prst="rect">
            <a:avLst/>
          </a:prstGeom>
        </p:spPr>
      </p:pic>
    </p:spTree>
    <p:extLst>
      <p:ext uri="{BB962C8B-B14F-4D97-AF65-F5344CB8AC3E}">
        <p14:creationId xmlns:p14="http://schemas.microsoft.com/office/powerpoint/2010/main" val="2398951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102639B-3ACD-4CB5-9C16-170E58EF3642}"/>
              </a:ext>
            </a:extLst>
          </p:cNvPr>
          <p:cNvSpPr/>
          <p:nvPr/>
        </p:nvSpPr>
        <p:spPr>
          <a:xfrm>
            <a:off x="873760" y="1940560"/>
            <a:ext cx="2763520" cy="3393440"/>
          </a:xfrm>
          <a:prstGeom prst="roundRect">
            <a:avLst/>
          </a:prstGeom>
          <a:solidFill>
            <a:schemeClr val="accent6">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27EAB3-50E2-42D4-8969-8E6450ADA92C}"/>
              </a:ext>
            </a:extLst>
          </p:cNvPr>
          <p:cNvSpPr txBox="1"/>
          <p:nvPr/>
        </p:nvSpPr>
        <p:spPr>
          <a:xfrm>
            <a:off x="1097280" y="2082800"/>
            <a:ext cx="231648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Parameter space</a:t>
            </a:r>
          </a:p>
        </p:txBody>
      </p:sp>
      <p:sp>
        <p:nvSpPr>
          <p:cNvPr id="6" name="Rectangle: Rounded Corners 5">
            <a:extLst>
              <a:ext uri="{FF2B5EF4-FFF2-40B4-BE49-F238E27FC236}">
                <a16:creationId xmlns:a16="http://schemas.microsoft.com/office/drawing/2014/main" id="{5C84BFB1-D77F-4CC6-97F9-5385F5234D69}"/>
              </a:ext>
            </a:extLst>
          </p:cNvPr>
          <p:cNvSpPr/>
          <p:nvPr/>
        </p:nvSpPr>
        <p:spPr>
          <a:xfrm>
            <a:off x="4695410" y="2555180"/>
            <a:ext cx="1664750" cy="2194560"/>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389294-8452-4B38-B5BD-F4331EA475A6}"/>
              </a:ext>
            </a:extLst>
          </p:cNvPr>
          <p:cNvSpPr txBox="1"/>
          <p:nvPr/>
        </p:nvSpPr>
        <p:spPr>
          <a:xfrm>
            <a:off x="4756370" y="1759743"/>
            <a:ext cx="1542830" cy="707886"/>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Refined </a:t>
            </a:r>
          </a:p>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ensemble</a:t>
            </a:r>
          </a:p>
        </p:txBody>
      </p:sp>
      <p:sp>
        <p:nvSpPr>
          <p:cNvPr id="9" name="Title 1">
            <a:extLst>
              <a:ext uri="{FF2B5EF4-FFF2-40B4-BE49-F238E27FC236}">
                <a16:creationId xmlns:a16="http://schemas.microsoft.com/office/drawing/2014/main" id="{5C3E840F-4528-4441-BD6E-104FAA9E2988}"/>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a:t>Round 1</a:t>
            </a:r>
            <a:endParaRPr lang="en-US" dirty="0"/>
          </a:p>
        </p:txBody>
      </p:sp>
      <p:pic>
        <p:nvPicPr>
          <p:cNvPr id="10" name="Graphic 9" descr="Arrow circle outline">
            <a:extLst>
              <a:ext uri="{FF2B5EF4-FFF2-40B4-BE49-F238E27FC236}">
                <a16:creationId xmlns:a16="http://schemas.microsoft.com/office/drawing/2014/main" id="{48F40A4C-63EE-47D6-B663-EBD151575008}"/>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436987" y="2467629"/>
            <a:ext cx="2472470" cy="2472470"/>
          </a:xfrm>
          <a:prstGeom prst="rect">
            <a:avLst/>
          </a:prstGeom>
        </p:spPr>
      </p:pic>
      <p:sp>
        <p:nvSpPr>
          <p:cNvPr id="11" name="Slide Number Placeholder 2">
            <a:extLst>
              <a:ext uri="{FF2B5EF4-FFF2-40B4-BE49-F238E27FC236}">
                <a16:creationId xmlns:a16="http://schemas.microsoft.com/office/drawing/2014/main" id="{31041B38-6E2E-4EF6-9B2D-72FC2C23D60A}"/>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10</a:t>
            </a:fld>
            <a:endParaRPr lang="en-US" dirty="0">
              <a:solidFill>
                <a:schemeClr val="tx1"/>
              </a:solidFill>
            </a:endParaRPr>
          </a:p>
        </p:txBody>
      </p:sp>
      <p:pic>
        <p:nvPicPr>
          <p:cNvPr id="12" name="Picture 11" descr="Logo&#10;&#10;Description automatically generated">
            <a:extLst>
              <a:ext uri="{FF2B5EF4-FFF2-40B4-BE49-F238E27FC236}">
                <a16:creationId xmlns:a16="http://schemas.microsoft.com/office/drawing/2014/main" id="{8C8327B2-CB9B-4CB6-A82C-A46B6A166B1B}"/>
              </a:ext>
            </a:extLst>
          </p:cNvPr>
          <p:cNvPicPr>
            <a:picLocks noChangeAspect="1"/>
          </p:cNvPicPr>
          <p:nvPr/>
        </p:nvPicPr>
        <p:blipFill>
          <a:blip r:embed="rId5"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3" name="Picture 12" descr="Icon&#10;&#10;Description automatically generated">
            <a:extLst>
              <a:ext uri="{FF2B5EF4-FFF2-40B4-BE49-F238E27FC236}">
                <a16:creationId xmlns:a16="http://schemas.microsoft.com/office/drawing/2014/main" id="{84FCB020-D760-42DC-8358-526AB210FC48}"/>
              </a:ext>
            </a:extLst>
          </p:cNvPr>
          <p:cNvPicPr>
            <a:picLocks noChangeAspect="1"/>
          </p:cNvPicPr>
          <p:nvPr/>
        </p:nvPicPr>
        <p:blipFill>
          <a:blip r:embed="rId6"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2" name="Picture 2">
            <a:extLst>
              <a:ext uri="{FF2B5EF4-FFF2-40B4-BE49-F238E27FC236}">
                <a16:creationId xmlns:a16="http://schemas.microsoft.com/office/drawing/2014/main" id="{96A8C5D9-42A7-4168-91B7-560809D2BC17}"/>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6629884" y="2555180"/>
            <a:ext cx="3676650" cy="249555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49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16E4-C680-4FC1-96B7-12D790F1A706}"/>
              </a:ext>
            </a:extLst>
          </p:cNvPr>
          <p:cNvSpPr>
            <a:spLocks noGrp="1"/>
          </p:cNvSpPr>
          <p:nvPr>
            <p:ph type="title"/>
          </p:nvPr>
        </p:nvSpPr>
        <p:spPr/>
        <p:txBody>
          <a:bodyPr/>
          <a:lstStyle/>
          <a:p>
            <a:r>
              <a:rPr lang="en-US" dirty="0"/>
              <a:t>Models of concern (</a:t>
            </a:r>
            <a:r>
              <a:rPr lang="en-US" dirty="0" err="1"/>
              <a:t>moc</a:t>
            </a:r>
            <a:r>
              <a:rPr lang="en-US" dirty="0"/>
              <a:t>)</a:t>
            </a:r>
          </a:p>
        </p:txBody>
      </p:sp>
      <p:sp>
        <p:nvSpPr>
          <p:cNvPr id="4" name="Rectangle: Rounded Corners 3">
            <a:extLst>
              <a:ext uri="{FF2B5EF4-FFF2-40B4-BE49-F238E27FC236}">
                <a16:creationId xmlns:a16="http://schemas.microsoft.com/office/drawing/2014/main" id="{913C57FD-A926-41EE-AECE-B43F30503251}"/>
              </a:ext>
            </a:extLst>
          </p:cNvPr>
          <p:cNvSpPr/>
          <p:nvPr/>
        </p:nvSpPr>
        <p:spPr>
          <a:xfrm>
            <a:off x="2540040" y="3197438"/>
            <a:ext cx="1664750" cy="2194560"/>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925C72E-DF29-4265-966D-99CABC160CE4}"/>
              </a:ext>
            </a:extLst>
          </p:cNvPr>
          <p:cNvSpPr txBox="1"/>
          <p:nvPr/>
        </p:nvSpPr>
        <p:spPr>
          <a:xfrm>
            <a:off x="2601000" y="2402001"/>
            <a:ext cx="1542830"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Refined </a:t>
            </a:r>
          </a:p>
          <a:p>
            <a:pPr algn="ctr"/>
            <a:r>
              <a:rPr lang="en-US" sz="2000" dirty="0">
                <a:latin typeface="Tahoma" panose="020B0604030504040204" pitchFamily="34" charset="0"/>
                <a:ea typeface="Tahoma" panose="020B0604030504040204" pitchFamily="34" charset="0"/>
                <a:cs typeface="Tahoma" panose="020B0604030504040204" pitchFamily="34" charset="0"/>
              </a:rPr>
              <a:t>ensemble</a:t>
            </a:r>
          </a:p>
        </p:txBody>
      </p:sp>
      <p:sp>
        <p:nvSpPr>
          <p:cNvPr id="9" name="Oval 8">
            <a:extLst>
              <a:ext uri="{FF2B5EF4-FFF2-40B4-BE49-F238E27FC236}">
                <a16:creationId xmlns:a16="http://schemas.microsoft.com/office/drawing/2014/main" id="{54C6E731-9312-4E4C-A077-82B74C069F4C}"/>
              </a:ext>
            </a:extLst>
          </p:cNvPr>
          <p:cNvSpPr/>
          <p:nvPr/>
        </p:nvSpPr>
        <p:spPr>
          <a:xfrm>
            <a:off x="3372415" y="4153913"/>
            <a:ext cx="152400" cy="108857"/>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32C907B-C58E-4A3B-B553-FDB0A0AE4791}"/>
              </a:ext>
            </a:extLst>
          </p:cNvPr>
          <p:cNvSpPr/>
          <p:nvPr/>
        </p:nvSpPr>
        <p:spPr>
          <a:xfrm>
            <a:off x="3864428" y="5029200"/>
            <a:ext cx="152400" cy="1088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AEB19D5-1358-4A66-92B1-635257E68389}"/>
              </a:ext>
            </a:extLst>
          </p:cNvPr>
          <p:cNvSpPr/>
          <p:nvPr/>
        </p:nvSpPr>
        <p:spPr>
          <a:xfrm>
            <a:off x="2958758" y="4524027"/>
            <a:ext cx="152400" cy="108857"/>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lide Number Placeholder 2">
            <a:extLst>
              <a:ext uri="{FF2B5EF4-FFF2-40B4-BE49-F238E27FC236}">
                <a16:creationId xmlns:a16="http://schemas.microsoft.com/office/drawing/2014/main" id="{9B153C14-B421-46B2-A116-A8CFC1FCB245}"/>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11</a:t>
            </a:fld>
            <a:endParaRPr lang="en-US" dirty="0">
              <a:solidFill>
                <a:schemeClr val="tx1"/>
              </a:solidFill>
            </a:endParaRPr>
          </a:p>
        </p:txBody>
      </p:sp>
      <p:pic>
        <p:nvPicPr>
          <p:cNvPr id="16" name="Picture 15" descr="Logo&#10;&#10;Description automatically generated">
            <a:extLst>
              <a:ext uri="{FF2B5EF4-FFF2-40B4-BE49-F238E27FC236}">
                <a16:creationId xmlns:a16="http://schemas.microsoft.com/office/drawing/2014/main" id="{74C06B4C-261D-45D5-BEF6-4DB9567CB6A3}"/>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7" name="Picture 16" descr="Icon&#10;&#10;Description automatically generated">
            <a:extLst>
              <a:ext uri="{FF2B5EF4-FFF2-40B4-BE49-F238E27FC236}">
                <a16:creationId xmlns:a16="http://schemas.microsoft.com/office/drawing/2014/main" id="{E34F0ACA-34A4-4D3A-A4D3-28EB0912830B}"/>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3" name="Picture 2">
            <a:extLst>
              <a:ext uri="{FF2B5EF4-FFF2-40B4-BE49-F238E27FC236}">
                <a16:creationId xmlns:a16="http://schemas.microsoft.com/office/drawing/2014/main" id="{F38ACF89-D898-4E73-9422-47A60B4EE54C}"/>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849203" y="2917613"/>
            <a:ext cx="4384039" cy="297569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346859BC-2A5F-47FB-8500-AE60A9660975}"/>
              </a:ext>
            </a:extLst>
          </p:cNvPr>
          <p:cNvCxnSpPr>
            <a:cxnSpLocks/>
          </p:cNvCxnSpPr>
          <p:nvPr/>
        </p:nvCxnSpPr>
        <p:spPr>
          <a:xfrm>
            <a:off x="4849203" y="3429000"/>
            <a:ext cx="4384039" cy="0"/>
          </a:xfrm>
          <a:prstGeom prst="line">
            <a:avLst/>
          </a:prstGeom>
          <a:ln w="28575"/>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3133B888-6B56-4574-880D-2B20DE7682FA}"/>
              </a:ext>
            </a:extLst>
          </p:cNvPr>
          <p:cNvSpPr/>
          <p:nvPr/>
        </p:nvSpPr>
        <p:spPr>
          <a:xfrm>
            <a:off x="2806358" y="3732721"/>
            <a:ext cx="152400" cy="1088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9028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A9EE8E7B-0AB0-4519-B686-659922DC288E}"/>
              </a:ext>
            </a:extLst>
          </p:cNvPr>
          <p:cNvSpPr/>
          <p:nvPr/>
        </p:nvSpPr>
        <p:spPr>
          <a:xfrm>
            <a:off x="873760" y="1940560"/>
            <a:ext cx="2763520" cy="3393440"/>
          </a:xfrm>
          <a:prstGeom prst="round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C32CAA9B-E2A3-4DF8-A844-40C63CE6C402}"/>
              </a:ext>
            </a:extLst>
          </p:cNvPr>
          <p:cNvSpPr/>
          <p:nvPr/>
        </p:nvSpPr>
        <p:spPr>
          <a:xfrm>
            <a:off x="5816639" y="1196242"/>
            <a:ext cx="1664750" cy="1995055"/>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FE45156-99B8-4D65-B6A5-1E576362D2F7}"/>
              </a:ext>
            </a:extLst>
          </p:cNvPr>
          <p:cNvSpPr txBox="1"/>
          <p:nvPr/>
        </p:nvSpPr>
        <p:spPr>
          <a:xfrm>
            <a:off x="5745156" y="488356"/>
            <a:ext cx="1807715" cy="707886"/>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Initial MOC ensemble</a:t>
            </a:r>
          </a:p>
        </p:txBody>
      </p:sp>
      <p:sp>
        <p:nvSpPr>
          <p:cNvPr id="6" name="Arrow: Right 5">
            <a:extLst>
              <a:ext uri="{FF2B5EF4-FFF2-40B4-BE49-F238E27FC236}">
                <a16:creationId xmlns:a16="http://schemas.microsoft.com/office/drawing/2014/main" id="{76A6C7AC-7C7C-4FC5-B224-76CE464A84A6}"/>
              </a:ext>
            </a:extLst>
          </p:cNvPr>
          <p:cNvSpPr/>
          <p:nvPr/>
        </p:nvSpPr>
        <p:spPr>
          <a:xfrm>
            <a:off x="3637280" y="2282855"/>
            <a:ext cx="1875285" cy="208280"/>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a:extLst>
              <a:ext uri="{FF2B5EF4-FFF2-40B4-BE49-F238E27FC236}">
                <a16:creationId xmlns:a16="http://schemas.microsoft.com/office/drawing/2014/main" id="{0F2B041E-C641-483F-855C-EE88A0729716}"/>
              </a:ext>
            </a:extLst>
          </p:cNvPr>
          <p:cNvSpPr txBox="1"/>
          <p:nvPr/>
        </p:nvSpPr>
        <p:spPr>
          <a:xfrm>
            <a:off x="5816639" y="1736500"/>
            <a:ext cx="1664750" cy="369332"/>
          </a:xfrm>
          <a:prstGeom prst="rect">
            <a:avLst/>
          </a:prstGeom>
          <a:noFill/>
        </p:spPr>
        <p:txBody>
          <a:bodyPr wrap="square" rtlCol="0">
            <a:sp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Good fit</a:t>
            </a:r>
          </a:p>
        </p:txBody>
      </p:sp>
      <p:cxnSp>
        <p:nvCxnSpPr>
          <p:cNvPr id="8" name="Straight Connector 7">
            <a:extLst>
              <a:ext uri="{FF2B5EF4-FFF2-40B4-BE49-F238E27FC236}">
                <a16:creationId xmlns:a16="http://schemas.microsoft.com/office/drawing/2014/main" id="{45BB8AC8-CDD6-49E5-A167-D283EC85A030}"/>
              </a:ext>
            </a:extLst>
          </p:cNvPr>
          <p:cNvCxnSpPr/>
          <p:nvPr/>
        </p:nvCxnSpPr>
        <p:spPr>
          <a:xfrm>
            <a:off x="5816639" y="2808509"/>
            <a:ext cx="1664750" cy="0"/>
          </a:xfrm>
          <a:prstGeom prst="line">
            <a:avLst/>
          </a:prstGeom>
        </p:spPr>
        <p:style>
          <a:lnRef idx="1">
            <a:schemeClr val="dk1"/>
          </a:lnRef>
          <a:fillRef idx="0">
            <a:schemeClr val="dk1"/>
          </a:fillRef>
          <a:effectRef idx="0">
            <a:schemeClr val="dk1"/>
          </a:effectRef>
          <a:fontRef idx="minor">
            <a:schemeClr val="tx1"/>
          </a:fontRef>
        </p:style>
      </p:cxnSp>
      <p:sp>
        <p:nvSpPr>
          <p:cNvPr id="9" name="Rectangle: Rounded Corners 8">
            <a:extLst>
              <a:ext uri="{FF2B5EF4-FFF2-40B4-BE49-F238E27FC236}">
                <a16:creationId xmlns:a16="http://schemas.microsoft.com/office/drawing/2014/main" id="{1FA012B9-AF9C-4E9B-9686-2CAD1871F4CC}"/>
              </a:ext>
            </a:extLst>
          </p:cNvPr>
          <p:cNvSpPr/>
          <p:nvPr/>
        </p:nvSpPr>
        <p:spPr>
          <a:xfrm>
            <a:off x="5816639" y="4147463"/>
            <a:ext cx="1664750" cy="1995055"/>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63C4322-BF14-4538-AEC1-BBC4AE350F4F}"/>
              </a:ext>
            </a:extLst>
          </p:cNvPr>
          <p:cNvSpPr txBox="1"/>
          <p:nvPr/>
        </p:nvSpPr>
        <p:spPr>
          <a:xfrm>
            <a:off x="5529619" y="3696717"/>
            <a:ext cx="2238790" cy="400110"/>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Replacements</a:t>
            </a:r>
          </a:p>
        </p:txBody>
      </p:sp>
      <p:sp>
        <p:nvSpPr>
          <p:cNvPr id="11" name="Arrow: Right 10">
            <a:extLst>
              <a:ext uri="{FF2B5EF4-FFF2-40B4-BE49-F238E27FC236}">
                <a16:creationId xmlns:a16="http://schemas.microsoft.com/office/drawing/2014/main" id="{9C14708F-8CD2-430B-9B90-E6922E22F2DD}"/>
              </a:ext>
            </a:extLst>
          </p:cNvPr>
          <p:cNvSpPr/>
          <p:nvPr/>
        </p:nvSpPr>
        <p:spPr>
          <a:xfrm>
            <a:off x="3654334" y="4262726"/>
            <a:ext cx="1875285" cy="208280"/>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FBB5E397-16D7-4229-A92A-D116CAB88CD0}"/>
              </a:ext>
            </a:extLst>
          </p:cNvPr>
          <p:cNvCxnSpPr>
            <a:cxnSpLocks/>
          </p:cNvCxnSpPr>
          <p:nvPr/>
        </p:nvCxnSpPr>
        <p:spPr>
          <a:xfrm>
            <a:off x="873760" y="4593766"/>
            <a:ext cx="2763520" cy="0"/>
          </a:xfrm>
          <a:prstGeom prst="line">
            <a:avLst/>
          </a:prstGeom>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C769528A-E9E8-48D7-996E-C607898ED053}"/>
              </a:ext>
            </a:extLst>
          </p:cNvPr>
          <p:cNvSpPr txBox="1"/>
          <p:nvPr/>
        </p:nvSpPr>
        <p:spPr>
          <a:xfrm>
            <a:off x="1423145" y="4704662"/>
            <a:ext cx="1664750" cy="369332"/>
          </a:xfrm>
          <a:prstGeom prst="rect">
            <a:avLst/>
          </a:prstGeom>
          <a:noFill/>
        </p:spPr>
        <p:txBody>
          <a:bodyPr wrap="square" rtlCol="0">
            <a:sp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Sampled</a:t>
            </a:r>
          </a:p>
        </p:txBody>
      </p:sp>
      <p:sp>
        <p:nvSpPr>
          <p:cNvPr id="15" name="Title 1">
            <a:extLst>
              <a:ext uri="{FF2B5EF4-FFF2-40B4-BE49-F238E27FC236}">
                <a16:creationId xmlns:a16="http://schemas.microsoft.com/office/drawing/2014/main" id="{5D3C9C32-E89B-4412-95B0-81926E5B7E6C}"/>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fontScale="62500" lnSpcReduction="20000"/>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dirty="0"/>
              <a:t>Round 2 – models of concern</a:t>
            </a:r>
          </a:p>
        </p:txBody>
      </p:sp>
      <p:cxnSp>
        <p:nvCxnSpPr>
          <p:cNvPr id="16" name="Straight Connector 15">
            <a:extLst>
              <a:ext uri="{FF2B5EF4-FFF2-40B4-BE49-F238E27FC236}">
                <a16:creationId xmlns:a16="http://schemas.microsoft.com/office/drawing/2014/main" id="{E4330FFC-AE86-4F3E-A689-02D39B06914F}"/>
              </a:ext>
            </a:extLst>
          </p:cNvPr>
          <p:cNvCxnSpPr/>
          <p:nvPr/>
        </p:nvCxnSpPr>
        <p:spPr>
          <a:xfrm>
            <a:off x="5816639" y="4386938"/>
            <a:ext cx="1664750"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7E9A3938-D9DB-4DC4-AB18-B443B8E2FFD9}"/>
              </a:ext>
            </a:extLst>
          </p:cNvPr>
          <p:cNvCxnSpPr/>
          <p:nvPr/>
        </p:nvCxnSpPr>
        <p:spPr>
          <a:xfrm>
            <a:off x="5816639" y="4693771"/>
            <a:ext cx="1664750" cy="0"/>
          </a:xfrm>
          <a:prstGeom prst="line">
            <a:avLst/>
          </a:prstGeom>
        </p:spPr>
        <p:style>
          <a:lnRef idx="1">
            <a:schemeClr val="dk1"/>
          </a:lnRef>
          <a:fillRef idx="0">
            <a:schemeClr val="dk1"/>
          </a:fillRef>
          <a:effectRef idx="0">
            <a:schemeClr val="dk1"/>
          </a:effectRef>
          <a:fontRef idx="minor">
            <a:schemeClr val="tx1"/>
          </a:fontRef>
        </p:style>
      </p:cxnSp>
      <p:sp>
        <p:nvSpPr>
          <p:cNvPr id="19" name="Slide Number Placeholder 2">
            <a:extLst>
              <a:ext uri="{FF2B5EF4-FFF2-40B4-BE49-F238E27FC236}">
                <a16:creationId xmlns:a16="http://schemas.microsoft.com/office/drawing/2014/main" id="{249CF303-5B20-43E8-BDC5-41B481B60B09}"/>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12</a:t>
            </a:fld>
            <a:endParaRPr lang="en-US" dirty="0">
              <a:solidFill>
                <a:schemeClr val="tx1"/>
              </a:solidFill>
            </a:endParaRPr>
          </a:p>
        </p:txBody>
      </p:sp>
      <p:pic>
        <p:nvPicPr>
          <p:cNvPr id="20" name="Picture 19" descr="Logo&#10;&#10;Description automatically generated">
            <a:extLst>
              <a:ext uri="{FF2B5EF4-FFF2-40B4-BE49-F238E27FC236}">
                <a16:creationId xmlns:a16="http://schemas.microsoft.com/office/drawing/2014/main" id="{2121797C-1ADB-4A0D-BA69-AF7AFC59DE77}"/>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21" name="Picture 20" descr="Icon&#10;&#10;Description automatically generated">
            <a:extLst>
              <a:ext uri="{FF2B5EF4-FFF2-40B4-BE49-F238E27FC236}">
                <a16:creationId xmlns:a16="http://schemas.microsoft.com/office/drawing/2014/main" id="{D1ED26D1-C0CB-4F5F-8146-D5F2FF405BDD}"/>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22" name="TextBox 21">
            <a:extLst>
              <a:ext uri="{FF2B5EF4-FFF2-40B4-BE49-F238E27FC236}">
                <a16:creationId xmlns:a16="http://schemas.microsoft.com/office/drawing/2014/main" id="{3A184E7B-9B35-4284-BAA5-DF7413B8103E}"/>
              </a:ext>
            </a:extLst>
          </p:cNvPr>
          <p:cNvSpPr txBox="1"/>
          <p:nvPr/>
        </p:nvSpPr>
        <p:spPr>
          <a:xfrm>
            <a:off x="1097280" y="2082800"/>
            <a:ext cx="2316480"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Previously rejected MOCs</a:t>
            </a:r>
          </a:p>
          <a:p>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Models not run during Round 1</a:t>
            </a:r>
          </a:p>
          <a:p>
            <a:pPr algn="ct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404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0A7596ED-6C3E-4F49-B8AB-5B05B338BD3D}"/>
              </a:ext>
            </a:extLst>
          </p:cNvPr>
          <p:cNvSpPr/>
          <p:nvPr/>
        </p:nvSpPr>
        <p:spPr>
          <a:xfrm>
            <a:off x="2557996" y="3910215"/>
            <a:ext cx="526196"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Rectangle: Rounded Corners 20">
            <a:extLst>
              <a:ext uri="{FF2B5EF4-FFF2-40B4-BE49-F238E27FC236}">
                <a16:creationId xmlns:a16="http://schemas.microsoft.com/office/drawing/2014/main" id="{11FD64C9-4C1E-4DDD-AACA-DF7831B60D39}"/>
              </a:ext>
            </a:extLst>
          </p:cNvPr>
          <p:cNvSpPr/>
          <p:nvPr/>
        </p:nvSpPr>
        <p:spPr>
          <a:xfrm>
            <a:off x="2376621" y="4806923"/>
            <a:ext cx="911187"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B7698862-2DAD-4CB0-858F-DC0EAA5D2734}"/>
              </a:ext>
            </a:extLst>
          </p:cNvPr>
          <p:cNvSpPr/>
          <p:nvPr/>
        </p:nvSpPr>
        <p:spPr>
          <a:xfrm>
            <a:off x="2409095" y="3009989"/>
            <a:ext cx="831635"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D3D14544-1D9F-4557-84C8-7DE85E442A3B}"/>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fontScale="62500" lnSpcReduction="20000"/>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dirty="0"/>
              <a:t>Round 2 – models of concern</a:t>
            </a:r>
          </a:p>
        </p:txBody>
      </p:sp>
      <p:sp>
        <p:nvSpPr>
          <p:cNvPr id="7" name="TextBox 6">
            <a:extLst>
              <a:ext uri="{FF2B5EF4-FFF2-40B4-BE49-F238E27FC236}">
                <a16:creationId xmlns:a16="http://schemas.microsoft.com/office/drawing/2014/main" id="{998E3F72-52D9-4634-884A-9E941A9E89B9}"/>
              </a:ext>
            </a:extLst>
          </p:cNvPr>
          <p:cNvSpPr txBox="1"/>
          <p:nvPr/>
        </p:nvSpPr>
        <p:spPr>
          <a:xfrm>
            <a:off x="2253126" y="3021735"/>
            <a:ext cx="1154209" cy="400110"/>
          </a:xfrm>
          <a:prstGeom prst="rect">
            <a:avLst/>
          </a:prstGeom>
          <a:noFill/>
          <a:ln>
            <a:noFill/>
          </a:ln>
        </p:spPr>
        <p:txBody>
          <a:bodyPr wrap="square" rtlCol="0">
            <a:spAutoFit/>
          </a:bodyPr>
          <a:lstStyle/>
          <a:p>
            <a:pPr algn="ctr"/>
            <a:r>
              <a:rPr lang="en-US" sz="2000" dirty="0"/>
              <a:t>MOC?</a:t>
            </a:r>
          </a:p>
        </p:txBody>
      </p:sp>
      <p:sp>
        <p:nvSpPr>
          <p:cNvPr id="12" name="Rectangle: Rounded Corners 11">
            <a:extLst>
              <a:ext uri="{FF2B5EF4-FFF2-40B4-BE49-F238E27FC236}">
                <a16:creationId xmlns:a16="http://schemas.microsoft.com/office/drawing/2014/main" id="{03AD7734-A81E-41B5-A9EB-B1037202C0BB}"/>
              </a:ext>
            </a:extLst>
          </p:cNvPr>
          <p:cNvSpPr/>
          <p:nvPr/>
        </p:nvSpPr>
        <p:spPr>
          <a:xfrm>
            <a:off x="287020" y="2794668"/>
            <a:ext cx="1664750" cy="1995055"/>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136092F-3BAB-49A2-B60A-E0886BA5FD61}"/>
              </a:ext>
            </a:extLst>
          </p:cNvPr>
          <p:cNvSpPr txBox="1"/>
          <p:nvPr/>
        </p:nvSpPr>
        <p:spPr>
          <a:xfrm>
            <a:off x="0" y="2343922"/>
            <a:ext cx="2238790" cy="400110"/>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Replacements</a:t>
            </a:r>
          </a:p>
        </p:txBody>
      </p:sp>
      <p:cxnSp>
        <p:nvCxnSpPr>
          <p:cNvPr id="14" name="Straight Connector 13">
            <a:extLst>
              <a:ext uri="{FF2B5EF4-FFF2-40B4-BE49-F238E27FC236}">
                <a16:creationId xmlns:a16="http://schemas.microsoft.com/office/drawing/2014/main" id="{7AD30ECC-B008-4E67-8A65-98627999A633}"/>
              </a:ext>
            </a:extLst>
          </p:cNvPr>
          <p:cNvCxnSpPr/>
          <p:nvPr/>
        </p:nvCxnSpPr>
        <p:spPr>
          <a:xfrm>
            <a:off x="287020" y="3034143"/>
            <a:ext cx="1664750"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97296E13-7466-46BE-ABEC-8A70073C6D8A}"/>
              </a:ext>
            </a:extLst>
          </p:cNvPr>
          <p:cNvCxnSpPr/>
          <p:nvPr/>
        </p:nvCxnSpPr>
        <p:spPr>
          <a:xfrm>
            <a:off x="287020" y="3340976"/>
            <a:ext cx="1664750" cy="0"/>
          </a:xfrm>
          <a:prstGeom prst="line">
            <a:avLst/>
          </a:prstGeom>
        </p:spPr>
        <p:style>
          <a:lnRef idx="1">
            <a:schemeClr val="dk1"/>
          </a:lnRef>
          <a:fillRef idx="0">
            <a:schemeClr val="dk1"/>
          </a:fillRef>
          <a:effectRef idx="0">
            <a:schemeClr val="dk1"/>
          </a:effectRef>
          <a:fontRef idx="minor">
            <a:schemeClr val="tx1"/>
          </a:fontRef>
        </p:style>
      </p:cxnSp>
      <p:sp>
        <p:nvSpPr>
          <p:cNvPr id="22" name="Arrow: Right 21">
            <a:extLst>
              <a:ext uri="{FF2B5EF4-FFF2-40B4-BE49-F238E27FC236}">
                <a16:creationId xmlns:a16="http://schemas.microsoft.com/office/drawing/2014/main" id="{46008E04-7130-46EF-93BD-2188E9E172B4}"/>
              </a:ext>
            </a:extLst>
          </p:cNvPr>
          <p:cNvSpPr/>
          <p:nvPr/>
        </p:nvSpPr>
        <p:spPr>
          <a:xfrm>
            <a:off x="1959403" y="3148223"/>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Slide Number Placeholder 2">
            <a:extLst>
              <a:ext uri="{FF2B5EF4-FFF2-40B4-BE49-F238E27FC236}">
                <a16:creationId xmlns:a16="http://schemas.microsoft.com/office/drawing/2014/main" id="{149739A2-0110-4952-B4F1-E538191C6011}"/>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13</a:t>
            </a:fld>
            <a:endParaRPr lang="en-US" dirty="0">
              <a:solidFill>
                <a:schemeClr val="tx1"/>
              </a:solidFill>
            </a:endParaRPr>
          </a:p>
        </p:txBody>
      </p:sp>
      <p:pic>
        <p:nvPicPr>
          <p:cNvPr id="34" name="Picture 33" descr="Logo&#10;&#10;Description automatically generated">
            <a:extLst>
              <a:ext uri="{FF2B5EF4-FFF2-40B4-BE49-F238E27FC236}">
                <a16:creationId xmlns:a16="http://schemas.microsoft.com/office/drawing/2014/main" id="{081B6821-D30E-443D-8BB8-CB7C86F6B589}"/>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35" name="Picture 34" descr="Icon&#10;&#10;Description automatically generated">
            <a:extLst>
              <a:ext uri="{FF2B5EF4-FFF2-40B4-BE49-F238E27FC236}">
                <a16:creationId xmlns:a16="http://schemas.microsoft.com/office/drawing/2014/main" id="{030FA3C8-DAF3-41E4-88E0-0D1652E60808}"/>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16" name="TextBox 15">
            <a:extLst>
              <a:ext uri="{FF2B5EF4-FFF2-40B4-BE49-F238E27FC236}">
                <a16:creationId xmlns:a16="http://schemas.microsoft.com/office/drawing/2014/main" id="{5E0AF653-A2F3-40E2-9576-5FB17B8BC08B}"/>
              </a:ext>
            </a:extLst>
          </p:cNvPr>
          <p:cNvSpPr txBox="1"/>
          <p:nvPr/>
        </p:nvSpPr>
        <p:spPr>
          <a:xfrm>
            <a:off x="2230280" y="3910215"/>
            <a:ext cx="1154209" cy="400110"/>
          </a:xfrm>
          <a:prstGeom prst="rect">
            <a:avLst/>
          </a:prstGeom>
          <a:noFill/>
          <a:ln>
            <a:noFill/>
          </a:ln>
        </p:spPr>
        <p:txBody>
          <a:bodyPr wrap="square" rtlCol="0">
            <a:spAutoFit/>
          </a:bodyPr>
          <a:lstStyle/>
          <a:p>
            <a:pPr algn="ctr"/>
            <a:r>
              <a:rPr lang="en-US" sz="2000" dirty="0"/>
              <a:t>No</a:t>
            </a:r>
          </a:p>
        </p:txBody>
      </p:sp>
      <p:sp>
        <p:nvSpPr>
          <p:cNvPr id="17" name="Arrow: Right 16">
            <a:extLst>
              <a:ext uri="{FF2B5EF4-FFF2-40B4-BE49-F238E27FC236}">
                <a16:creationId xmlns:a16="http://schemas.microsoft.com/office/drawing/2014/main" id="{47BD20A9-7AF1-475D-9192-1D99DA55F1D1}"/>
              </a:ext>
            </a:extLst>
          </p:cNvPr>
          <p:cNvSpPr/>
          <p:nvPr/>
        </p:nvSpPr>
        <p:spPr>
          <a:xfrm rot="5400000">
            <a:off x="2593317" y="3562305"/>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0E65BD9C-CC40-4C0A-A103-27CAB3F9F0E9}"/>
              </a:ext>
            </a:extLst>
          </p:cNvPr>
          <p:cNvSpPr txBox="1"/>
          <p:nvPr/>
        </p:nvSpPr>
        <p:spPr>
          <a:xfrm>
            <a:off x="2219393" y="4803198"/>
            <a:ext cx="1154209" cy="369332"/>
          </a:xfrm>
          <a:prstGeom prst="rect">
            <a:avLst/>
          </a:prstGeom>
          <a:noFill/>
          <a:ln>
            <a:noFill/>
          </a:ln>
        </p:spPr>
        <p:txBody>
          <a:bodyPr wrap="square" rtlCol="0">
            <a:spAutoFit/>
          </a:bodyPr>
          <a:lstStyle/>
          <a:p>
            <a:pPr algn="ctr"/>
            <a:r>
              <a:rPr lang="en-US" dirty="0"/>
              <a:t>Discard</a:t>
            </a:r>
          </a:p>
        </p:txBody>
      </p:sp>
      <p:sp>
        <p:nvSpPr>
          <p:cNvPr id="20" name="Arrow: Right 19">
            <a:extLst>
              <a:ext uri="{FF2B5EF4-FFF2-40B4-BE49-F238E27FC236}">
                <a16:creationId xmlns:a16="http://schemas.microsoft.com/office/drawing/2014/main" id="{90A2D0E3-EC59-46B7-949E-14C5B6662759}"/>
              </a:ext>
            </a:extLst>
          </p:cNvPr>
          <p:cNvSpPr/>
          <p:nvPr/>
        </p:nvSpPr>
        <p:spPr>
          <a:xfrm rot="5400000">
            <a:off x="2607026" y="4450785"/>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1794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BD8C77D6-4C13-4747-AB0C-1C1EC565EA4E}"/>
              </a:ext>
            </a:extLst>
          </p:cNvPr>
          <p:cNvSpPr/>
          <p:nvPr/>
        </p:nvSpPr>
        <p:spPr>
          <a:xfrm>
            <a:off x="2376621" y="4806923"/>
            <a:ext cx="911187"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DB4D0B24-DC19-4492-89B8-097232E1C492}"/>
              </a:ext>
            </a:extLst>
          </p:cNvPr>
          <p:cNvSpPr/>
          <p:nvPr/>
        </p:nvSpPr>
        <p:spPr>
          <a:xfrm>
            <a:off x="2557996" y="3910215"/>
            <a:ext cx="526196"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B7698862-2DAD-4CB0-858F-DC0EAA5D2734}"/>
              </a:ext>
            </a:extLst>
          </p:cNvPr>
          <p:cNvSpPr/>
          <p:nvPr/>
        </p:nvSpPr>
        <p:spPr>
          <a:xfrm>
            <a:off x="2409095" y="3009989"/>
            <a:ext cx="831635"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524BC8A-8F3C-4A91-9785-ED4E7C4FD79B}"/>
              </a:ext>
            </a:extLst>
          </p:cNvPr>
          <p:cNvSpPr/>
          <p:nvPr/>
        </p:nvSpPr>
        <p:spPr>
          <a:xfrm>
            <a:off x="3807193" y="3028890"/>
            <a:ext cx="636698"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0DFA9BEC-7B17-4912-8B32-032D5C237FBD}"/>
              </a:ext>
            </a:extLst>
          </p:cNvPr>
          <p:cNvSpPr/>
          <p:nvPr/>
        </p:nvSpPr>
        <p:spPr>
          <a:xfrm>
            <a:off x="4958687" y="3028890"/>
            <a:ext cx="948503" cy="400110"/>
          </a:xfrm>
          <a:prstGeom prst="roundRect">
            <a:avLst/>
          </a:prstGeom>
          <a:solidFill>
            <a:schemeClr val="tx2">
              <a:lumMod val="20000"/>
              <a:lumOff val="80000"/>
            </a:schemeClr>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D3D14544-1D9F-4557-84C8-7DE85E442A3B}"/>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fontScale="62500" lnSpcReduction="20000"/>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dirty="0"/>
              <a:t>Round 2 – models of concern</a:t>
            </a:r>
          </a:p>
        </p:txBody>
      </p:sp>
      <p:sp>
        <p:nvSpPr>
          <p:cNvPr id="7" name="TextBox 6">
            <a:extLst>
              <a:ext uri="{FF2B5EF4-FFF2-40B4-BE49-F238E27FC236}">
                <a16:creationId xmlns:a16="http://schemas.microsoft.com/office/drawing/2014/main" id="{998E3F72-52D9-4634-884A-9E941A9E89B9}"/>
              </a:ext>
            </a:extLst>
          </p:cNvPr>
          <p:cNvSpPr txBox="1"/>
          <p:nvPr/>
        </p:nvSpPr>
        <p:spPr>
          <a:xfrm>
            <a:off x="2253126" y="3021735"/>
            <a:ext cx="1154209" cy="400110"/>
          </a:xfrm>
          <a:prstGeom prst="rect">
            <a:avLst/>
          </a:prstGeom>
          <a:noFill/>
          <a:ln>
            <a:noFill/>
          </a:ln>
        </p:spPr>
        <p:txBody>
          <a:bodyPr wrap="square" rtlCol="0">
            <a:spAutoFit/>
          </a:bodyPr>
          <a:lstStyle/>
          <a:p>
            <a:pPr algn="ctr"/>
            <a:r>
              <a:rPr lang="en-US" sz="2000" dirty="0"/>
              <a:t>MOC?</a:t>
            </a:r>
          </a:p>
        </p:txBody>
      </p:sp>
      <p:sp>
        <p:nvSpPr>
          <p:cNvPr id="8" name="TextBox 7">
            <a:extLst>
              <a:ext uri="{FF2B5EF4-FFF2-40B4-BE49-F238E27FC236}">
                <a16:creationId xmlns:a16="http://schemas.microsoft.com/office/drawing/2014/main" id="{35EC5397-0B3D-4D88-8F13-73CE783D288F}"/>
              </a:ext>
            </a:extLst>
          </p:cNvPr>
          <p:cNvSpPr txBox="1"/>
          <p:nvPr/>
        </p:nvSpPr>
        <p:spPr>
          <a:xfrm>
            <a:off x="4847322" y="3028890"/>
            <a:ext cx="1154209" cy="369332"/>
          </a:xfrm>
          <a:prstGeom prst="rect">
            <a:avLst/>
          </a:prstGeom>
          <a:noFill/>
          <a:ln>
            <a:noFill/>
          </a:ln>
        </p:spPr>
        <p:txBody>
          <a:bodyPr wrap="square" rtlCol="0">
            <a:spAutoFit/>
          </a:bodyPr>
          <a:lstStyle/>
          <a:p>
            <a:pPr algn="ctr"/>
            <a:r>
              <a:rPr lang="en-US" dirty="0"/>
              <a:t>Append</a:t>
            </a:r>
          </a:p>
        </p:txBody>
      </p:sp>
      <p:sp>
        <p:nvSpPr>
          <p:cNvPr id="9" name="TextBox 8">
            <a:extLst>
              <a:ext uri="{FF2B5EF4-FFF2-40B4-BE49-F238E27FC236}">
                <a16:creationId xmlns:a16="http://schemas.microsoft.com/office/drawing/2014/main" id="{6AE66407-04A4-4A76-8C74-8AE92ADF087E}"/>
              </a:ext>
            </a:extLst>
          </p:cNvPr>
          <p:cNvSpPr txBox="1"/>
          <p:nvPr/>
        </p:nvSpPr>
        <p:spPr>
          <a:xfrm>
            <a:off x="2230280" y="3910215"/>
            <a:ext cx="1154209" cy="400110"/>
          </a:xfrm>
          <a:prstGeom prst="rect">
            <a:avLst/>
          </a:prstGeom>
          <a:noFill/>
          <a:ln>
            <a:noFill/>
          </a:ln>
        </p:spPr>
        <p:txBody>
          <a:bodyPr wrap="square" rtlCol="0">
            <a:spAutoFit/>
          </a:bodyPr>
          <a:lstStyle/>
          <a:p>
            <a:pPr algn="ctr"/>
            <a:r>
              <a:rPr lang="en-US" sz="2000" dirty="0"/>
              <a:t>No</a:t>
            </a:r>
          </a:p>
        </p:txBody>
      </p:sp>
      <p:sp>
        <p:nvSpPr>
          <p:cNvPr id="10" name="TextBox 9">
            <a:extLst>
              <a:ext uri="{FF2B5EF4-FFF2-40B4-BE49-F238E27FC236}">
                <a16:creationId xmlns:a16="http://schemas.microsoft.com/office/drawing/2014/main" id="{BD72B030-83AE-4914-B3F0-E5181E3DDBE6}"/>
              </a:ext>
            </a:extLst>
          </p:cNvPr>
          <p:cNvSpPr txBox="1"/>
          <p:nvPr/>
        </p:nvSpPr>
        <p:spPr>
          <a:xfrm>
            <a:off x="2219393" y="4803198"/>
            <a:ext cx="1154209" cy="369332"/>
          </a:xfrm>
          <a:prstGeom prst="rect">
            <a:avLst/>
          </a:prstGeom>
          <a:noFill/>
          <a:ln>
            <a:noFill/>
          </a:ln>
        </p:spPr>
        <p:txBody>
          <a:bodyPr wrap="square" rtlCol="0">
            <a:spAutoFit/>
          </a:bodyPr>
          <a:lstStyle/>
          <a:p>
            <a:pPr algn="ctr"/>
            <a:r>
              <a:rPr lang="en-US" dirty="0"/>
              <a:t>Discard</a:t>
            </a:r>
          </a:p>
        </p:txBody>
      </p:sp>
      <p:sp>
        <p:nvSpPr>
          <p:cNvPr id="11" name="TextBox 10">
            <a:extLst>
              <a:ext uri="{FF2B5EF4-FFF2-40B4-BE49-F238E27FC236}">
                <a16:creationId xmlns:a16="http://schemas.microsoft.com/office/drawing/2014/main" id="{DCB7A0D8-B6AF-4C54-8F22-46A3379445CC}"/>
              </a:ext>
            </a:extLst>
          </p:cNvPr>
          <p:cNvSpPr txBox="1"/>
          <p:nvPr/>
        </p:nvSpPr>
        <p:spPr>
          <a:xfrm>
            <a:off x="3551476" y="3048010"/>
            <a:ext cx="1154209" cy="369332"/>
          </a:xfrm>
          <a:prstGeom prst="rect">
            <a:avLst/>
          </a:prstGeom>
          <a:noFill/>
          <a:ln>
            <a:noFill/>
          </a:ln>
        </p:spPr>
        <p:txBody>
          <a:bodyPr wrap="square" rtlCol="0">
            <a:spAutoFit/>
          </a:bodyPr>
          <a:lstStyle/>
          <a:p>
            <a:pPr algn="ctr"/>
            <a:r>
              <a:rPr lang="en-US" dirty="0"/>
              <a:t>Yes</a:t>
            </a:r>
          </a:p>
        </p:txBody>
      </p:sp>
      <p:sp>
        <p:nvSpPr>
          <p:cNvPr id="12" name="Rectangle: Rounded Corners 11">
            <a:extLst>
              <a:ext uri="{FF2B5EF4-FFF2-40B4-BE49-F238E27FC236}">
                <a16:creationId xmlns:a16="http://schemas.microsoft.com/office/drawing/2014/main" id="{03AD7734-A81E-41B5-A9EB-B1037202C0BB}"/>
              </a:ext>
            </a:extLst>
          </p:cNvPr>
          <p:cNvSpPr/>
          <p:nvPr/>
        </p:nvSpPr>
        <p:spPr>
          <a:xfrm>
            <a:off x="287020" y="2794668"/>
            <a:ext cx="1664750" cy="1995055"/>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136092F-3BAB-49A2-B60A-E0886BA5FD61}"/>
              </a:ext>
            </a:extLst>
          </p:cNvPr>
          <p:cNvSpPr txBox="1"/>
          <p:nvPr/>
        </p:nvSpPr>
        <p:spPr>
          <a:xfrm>
            <a:off x="0" y="2343922"/>
            <a:ext cx="2238790" cy="400110"/>
          </a:xfrm>
          <a:prstGeom prst="rect">
            <a:avLst/>
          </a:prstGeom>
          <a:noFill/>
        </p:spPr>
        <p:txBody>
          <a:bodyPr wrap="square" rtlCol="0">
            <a:spAutoFit/>
          </a:bodyPr>
          <a:lstStyle/>
          <a:p>
            <a:pPr algn="ctr"/>
            <a:r>
              <a:rPr lang="en-US" sz="2000" dirty="0">
                <a:latin typeface="Tahoma" panose="020B0604030504040204" pitchFamily="34" charset="0"/>
                <a:ea typeface="Tahoma" panose="020B0604030504040204" pitchFamily="34" charset="0"/>
                <a:cs typeface="Tahoma" panose="020B0604030504040204" pitchFamily="34" charset="0"/>
              </a:rPr>
              <a:t>Replacements</a:t>
            </a:r>
          </a:p>
        </p:txBody>
      </p:sp>
      <p:cxnSp>
        <p:nvCxnSpPr>
          <p:cNvPr id="14" name="Straight Connector 13">
            <a:extLst>
              <a:ext uri="{FF2B5EF4-FFF2-40B4-BE49-F238E27FC236}">
                <a16:creationId xmlns:a16="http://schemas.microsoft.com/office/drawing/2014/main" id="{7AD30ECC-B008-4E67-8A65-98627999A633}"/>
              </a:ext>
            </a:extLst>
          </p:cNvPr>
          <p:cNvCxnSpPr/>
          <p:nvPr/>
        </p:nvCxnSpPr>
        <p:spPr>
          <a:xfrm>
            <a:off x="287020" y="3034143"/>
            <a:ext cx="1664750"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97296E13-7466-46BE-ABEC-8A70073C6D8A}"/>
              </a:ext>
            </a:extLst>
          </p:cNvPr>
          <p:cNvCxnSpPr/>
          <p:nvPr/>
        </p:nvCxnSpPr>
        <p:spPr>
          <a:xfrm>
            <a:off x="287020" y="3340976"/>
            <a:ext cx="1664750" cy="0"/>
          </a:xfrm>
          <a:prstGeom prst="line">
            <a:avLst/>
          </a:prstGeom>
        </p:spPr>
        <p:style>
          <a:lnRef idx="1">
            <a:schemeClr val="dk1"/>
          </a:lnRef>
          <a:fillRef idx="0">
            <a:schemeClr val="dk1"/>
          </a:fillRef>
          <a:effectRef idx="0">
            <a:schemeClr val="dk1"/>
          </a:effectRef>
          <a:fontRef idx="minor">
            <a:schemeClr val="tx1"/>
          </a:fontRef>
        </p:style>
      </p:cxnSp>
      <p:sp>
        <p:nvSpPr>
          <p:cNvPr id="22" name="Arrow: Right 21">
            <a:extLst>
              <a:ext uri="{FF2B5EF4-FFF2-40B4-BE49-F238E27FC236}">
                <a16:creationId xmlns:a16="http://schemas.microsoft.com/office/drawing/2014/main" id="{46008E04-7130-46EF-93BD-2188E9E172B4}"/>
              </a:ext>
            </a:extLst>
          </p:cNvPr>
          <p:cNvSpPr/>
          <p:nvPr/>
        </p:nvSpPr>
        <p:spPr>
          <a:xfrm>
            <a:off x="1959403" y="3148223"/>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Arrow: Right 22">
            <a:extLst>
              <a:ext uri="{FF2B5EF4-FFF2-40B4-BE49-F238E27FC236}">
                <a16:creationId xmlns:a16="http://schemas.microsoft.com/office/drawing/2014/main" id="{68AAAADC-CD1B-44EF-AB82-0CCC06FBF416}"/>
              </a:ext>
            </a:extLst>
          </p:cNvPr>
          <p:cNvSpPr/>
          <p:nvPr/>
        </p:nvSpPr>
        <p:spPr>
          <a:xfrm>
            <a:off x="3244192" y="3139995"/>
            <a:ext cx="499527" cy="140098"/>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4" name="Arrow: Right 23">
            <a:extLst>
              <a:ext uri="{FF2B5EF4-FFF2-40B4-BE49-F238E27FC236}">
                <a16:creationId xmlns:a16="http://schemas.microsoft.com/office/drawing/2014/main" id="{07E75106-8751-418E-8CB6-6104AA18DE08}"/>
              </a:ext>
            </a:extLst>
          </p:cNvPr>
          <p:cNvSpPr/>
          <p:nvPr/>
        </p:nvSpPr>
        <p:spPr>
          <a:xfrm>
            <a:off x="4440394" y="3148223"/>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5" name="Arrow: Right 24">
            <a:extLst>
              <a:ext uri="{FF2B5EF4-FFF2-40B4-BE49-F238E27FC236}">
                <a16:creationId xmlns:a16="http://schemas.microsoft.com/office/drawing/2014/main" id="{6EDF7652-13A2-4A9D-9C20-E0573ED619F7}"/>
              </a:ext>
            </a:extLst>
          </p:cNvPr>
          <p:cNvSpPr/>
          <p:nvPr/>
        </p:nvSpPr>
        <p:spPr>
          <a:xfrm rot="5400000">
            <a:off x="2593317" y="3562305"/>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6" name="Arrow: Right 25">
            <a:extLst>
              <a:ext uri="{FF2B5EF4-FFF2-40B4-BE49-F238E27FC236}">
                <a16:creationId xmlns:a16="http://schemas.microsoft.com/office/drawing/2014/main" id="{AAFF3B9A-F753-4E71-A79E-934C75881E6F}"/>
              </a:ext>
            </a:extLst>
          </p:cNvPr>
          <p:cNvSpPr/>
          <p:nvPr/>
        </p:nvSpPr>
        <p:spPr>
          <a:xfrm rot="5400000">
            <a:off x="2607026" y="4450785"/>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0D0960FC-D109-435C-BF3F-DFB7B4C966CD}"/>
              </a:ext>
            </a:extLst>
          </p:cNvPr>
          <p:cNvSpPr/>
          <p:nvPr/>
        </p:nvSpPr>
        <p:spPr>
          <a:xfrm>
            <a:off x="6629459" y="1982166"/>
            <a:ext cx="1664750" cy="3003486"/>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97169FC2-FFC1-4ECB-9825-41A919EC1DB4}"/>
              </a:ext>
            </a:extLst>
          </p:cNvPr>
          <p:cNvSpPr txBox="1"/>
          <p:nvPr/>
        </p:nvSpPr>
        <p:spPr>
          <a:xfrm>
            <a:off x="6629459" y="2883744"/>
            <a:ext cx="1664750" cy="1200329"/>
          </a:xfrm>
          <a:prstGeom prst="rect">
            <a:avLst/>
          </a:prstGeom>
          <a:noFill/>
        </p:spPr>
        <p:txBody>
          <a:bodyPr wrap="square" rtlCol="0">
            <a:sp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Initial MOC ensemble</a:t>
            </a:r>
          </a:p>
          <a:p>
            <a:pPr algn="ctr"/>
            <a:r>
              <a:rPr lang="en-US" dirty="0">
                <a:latin typeface="Tahoma" panose="020B0604030504040204" pitchFamily="34" charset="0"/>
                <a:ea typeface="Tahoma" panose="020B0604030504040204" pitchFamily="34" charset="0"/>
                <a:cs typeface="Tahoma" panose="020B0604030504040204" pitchFamily="34" charset="0"/>
              </a:rPr>
              <a:t>plus selected replacements</a:t>
            </a:r>
          </a:p>
        </p:txBody>
      </p:sp>
      <p:sp>
        <p:nvSpPr>
          <p:cNvPr id="29" name="Rectangle: Rounded Corners 28">
            <a:extLst>
              <a:ext uri="{FF2B5EF4-FFF2-40B4-BE49-F238E27FC236}">
                <a16:creationId xmlns:a16="http://schemas.microsoft.com/office/drawing/2014/main" id="{676FDDA9-93CE-4391-AF25-479655BD7050}"/>
              </a:ext>
            </a:extLst>
          </p:cNvPr>
          <p:cNvSpPr/>
          <p:nvPr/>
        </p:nvSpPr>
        <p:spPr>
          <a:xfrm>
            <a:off x="9726794" y="2562707"/>
            <a:ext cx="1664750" cy="1995055"/>
          </a:xfrm>
          <a:prstGeom prst="roundRect">
            <a:avLst/>
          </a:prstGeom>
          <a:solidFill>
            <a:schemeClr val="accent1">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E3E1CD65-14CC-4D45-9025-03BD4C61F70E}"/>
              </a:ext>
            </a:extLst>
          </p:cNvPr>
          <p:cNvSpPr txBox="1"/>
          <p:nvPr/>
        </p:nvSpPr>
        <p:spPr>
          <a:xfrm>
            <a:off x="9726794" y="3009989"/>
            <a:ext cx="1664750" cy="646331"/>
          </a:xfrm>
          <a:prstGeom prst="rect">
            <a:avLst/>
          </a:prstGeom>
          <a:noFill/>
        </p:spPr>
        <p:txBody>
          <a:bodyPr wrap="square" rtlCol="0">
            <a:sp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Best-fit</a:t>
            </a:r>
          </a:p>
          <a:p>
            <a:pPr algn="ctr"/>
            <a:r>
              <a:rPr lang="en-US" dirty="0">
                <a:latin typeface="Tahoma" panose="020B0604030504040204" pitchFamily="34" charset="0"/>
                <a:ea typeface="Tahoma" panose="020B0604030504040204" pitchFamily="34" charset="0"/>
                <a:cs typeface="Tahoma" panose="020B0604030504040204" pitchFamily="34" charset="0"/>
              </a:rPr>
              <a:t>MOCs</a:t>
            </a:r>
          </a:p>
        </p:txBody>
      </p:sp>
      <p:sp>
        <p:nvSpPr>
          <p:cNvPr id="31" name="Arrow: Right 30">
            <a:extLst>
              <a:ext uri="{FF2B5EF4-FFF2-40B4-BE49-F238E27FC236}">
                <a16:creationId xmlns:a16="http://schemas.microsoft.com/office/drawing/2014/main" id="{7C4130A5-C542-4DA6-BEB3-256E0E31A2BF}"/>
              </a:ext>
            </a:extLst>
          </p:cNvPr>
          <p:cNvSpPr/>
          <p:nvPr/>
        </p:nvSpPr>
        <p:spPr>
          <a:xfrm>
            <a:off x="8295596" y="3139995"/>
            <a:ext cx="1362568" cy="137604"/>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Arrow: Right 31">
            <a:extLst>
              <a:ext uri="{FF2B5EF4-FFF2-40B4-BE49-F238E27FC236}">
                <a16:creationId xmlns:a16="http://schemas.microsoft.com/office/drawing/2014/main" id="{0735A7A6-1594-4C26-B9D7-06477D084B33}"/>
              </a:ext>
            </a:extLst>
          </p:cNvPr>
          <p:cNvSpPr/>
          <p:nvPr/>
        </p:nvSpPr>
        <p:spPr>
          <a:xfrm>
            <a:off x="5907190" y="3148223"/>
            <a:ext cx="428133" cy="147213"/>
          </a:xfrm>
          <a:prstGeom prst="rightArrow">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Slide Number Placeholder 2">
            <a:extLst>
              <a:ext uri="{FF2B5EF4-FFF2-40B4-BE49-F238E27FC236}">
                <a16:creationId xmlns:a16="http://schemas.microsoft.com/office/drawing/2014/main" id="{29C5EADE-53A4-4A05-90A2-E9A871630445}"/>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14</a:t>
            </a:fld>
            <a:endParaRPr lang="en-US" dirty="0">
              <a:solidFill>
                <a:schemeClr val="tx1"/>
              </a:solidFill>
            </a:endParaRPr>
          </a:p>
        </p:txBody>
      </p:sp>
      <p:pic>
        <p:nvPicPr>
          <p:cNvPr id="34" name="Picture 33" descr="Logo&#10;&#10;Description automatically generated">
            <a:extLst>
              <a:ext uri="{FF2B5EF4-FFF2-40B4-BE49-F238E27FC236}">
                <a16:creationId xmlns:a16="http://schemas.microsoft.com/office/drawing/2014/main" id="{6FC486B0-4751-465F-9BA4-C4AD628AEBC4}"/>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35" name="Picture 34" descr="Icon&#10;&#10;Description automatically generated">
            <a:extLst>
              <a:ext uri="{FF2B5EF4-FFF2-40B4-BE49-F238E27FC236}">
                <a16:creationId xmlns:a16="http://schemas.microsoft.com/office/drawing/2014/main" id="{A38A8B95-5F28-4F3C-B6CF-3883A4EAC8F1}"/>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Tree>
    <p:extLst>
      <p:ext uri="{BB962C8B-B14F-4D97-AF65-F5344CB8AC3E}">
        <p14:creationId xmlns:p14="http://schemas.microsoft.com/office/powerpoint/2010/main" val="2085944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080" name="Rectangle 191">
            <a:extLst>
              <a:ext uri="{FF2B5EF4-FFF2-40B4-BE49-F238E27FC236}">
                <a16:creationId xmlns:a16="http://schemas.microsoft.com/office/drawing/2014/main" id="{5DDB0576-F160-45D9-9E44-E87FAC5E0E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5" y="0"/>
            <a:ext cx="465429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876BE-6965-4D56-B6F0-B35A6A3262A8}"/>
              </a:ext>
            </a:extLst>
          </p:cNvPr>
          <p:cNvSpPr>
            <a:spLocks noGrp="1"/>
          </p:cNvSpPr>
          <p:nvPr>
            <p:ph type="title"/>
          </p:nvPr>
        </p:nvSpPr>
        <p:spPr>
          <a:xfrm>
            <a:off x="167642" y="284839"/>
            <a:ext cx="4251958" cy="1184732"/>
          </a:xfrm>
        </p:spPr>
        <p:txBody>
          <a:bodyPr vert="horz" lIns="274320" tIns="182880" rIns="274320" bIns="182880" rtlCol="0" anchor="ctr" anchorCtr="1">
            <a:normAutofit/>
          </a:bodyPr>
          <a:lstStyle/>
          <a:p>
            <a:r>
              <a:rPr lang="en-US" sz="3800" dirty="0"/>
              <a:t>likelihood</a:t>
            </a:r>
          </a:p>
        </p:txBody>
      </p:sp>
      <p:sp>
        <p:nvSpPr>
          <p:cNvPr id="6" name="TextBox 5">
            <a:extLst>
              <a:ext uri="{FF2B5EF4-FFF2-40B4-BE49-F238E27FC236}">
                <a16:creationId xmlns:a16="http://schemas.microsoft.com/office/drawing/2014/main" id="{5A85A261-4337-4118-82E7-B9724B115939}"/>
              </a:ext>
            </a:extLst>
          </p:cNvPr>
          <p:cNvSpPr txBox="1"/>
          <p:nvPr/>
        </p:nvSpPr>
        <p:spPr>
          <a:xfrm>
            <a:off x="925286" y="2383971"/>
            <a:ext cx="2721428" cy="1292662"/>
          </a:xfrm>
          <a:prstGeom prst="rect">
            <a:avLst/>
          </a:prstGeom>
          <a:noFill/>
        </p:spPr>
        <p:txBody>
          <a:bodyPr wrap="square" rtlCol="0">
            <a:spAutoFit/>
          </a:bodyPr>
          <a:lstStyle/>
          <a:p>
            <a:r>
              <a:rPr lang="en-US" sz="2000" dirty="0"/>
              <a:t>Round 1 criteria</a:t>
            </a:r>
          </a:p>
          <a:p>
            <a:pPr marL="285750" indent="-285750">
              <a:buFont typeface="Arial" panose="020B0604020202020204" pitchFamily="34" charset="0"/>
              <a:buChar char="•"/>
            </a:pPr>
            <a:r>
              <a:rPr lang="en-US" sz="2000" dirty="0"/>
              <a:t>Diverse sampling</a:t>
            </a:r>
          </a:p>
          <a:p>
            <a:pPr marL="285750" indent="-285750">
              <a:buFont typeface="Arial" panose="020B0604020202020204" pitchFamily="34" charset="0"/>
              <a:buChar char="•"/>
            </a:pPr>
            <a:r>
              <a:rPr lang="en-US" sz="2000" dirty="0"/>
              <a:t>Best fit to data</a:t>
            </a:r>
          </a:p>
          <a:p>
            <a:endParaRPr lang="en-US" dirty="0"/>
          </a:p>
        </p:txBody>
      </p:sp>
      <p:sp>
        <p:nvSpPr>
          <p:cNvPr id="30" name="Slide Number Placeholder 2">
            <a:extLst>
              <a:ext uri="{FF2B5EF4-FFF2-40B4-BE49-F238E27FC236}">
                <a16:creationId xmlns:a16="http://schemas.microsoft.com/office/drawing/2014/main" id="{88870AB6-8D2B-4A50-ABE4-FEE04C66E265}"/>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15</a:t>
            </a:fld>
            <a:endParaRPr lang="en-US" dirty="0">
              <a:solidFill>
                <a:schemeClr val="tx1"/>
              </a:solidFill>
            </a:endParaRPr>
          </a:p>
        </p:txBody>
      </p:sp>
      <p:pic>
        <p:nvPicPr>
          <p:cNvPr id="31" name="Picture 30" descr="Logo&#10;&#10;Description automatically generated">
            <a:extLst>
              <a:ext uri="{FF2B5EF4-FFF2-40B4-BE49-F238E27FC236}">
                <a16:creationId xmlns:a16="http://schemas.microsoft.com/office/drawing/2014/main" id="{FB37DD37-0085-43B1-B6A9-B12D6C53C9B2}"/>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32" name="Picture 31" descr="Icon&#10;&#10;Description automatically generated">
            <a:extLst>
              <a:ext uri="{FF2B5EF4-FFF2-40B4-BE49-F238E27FC236}">
                <a16:creationId xmlns:a16="http://schemas.microsoft.com/office/drawing/2014/main" id="{5D9D36C0-9A47-48F5-9087-9E9F587F0896}"/>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9" name="Picture 2">
            <a:extLst>
              <a:ext uri="{FF2B5EF4-FFF2-40B4-BE49-F238E27FC236}">
                <a16:creationId xmlns:a16="http://schemas.microsoft.com/office/drawing/2014/main" id="{9AA779D4-B745-48AE-A3C8-EFB53014671A}"/>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936803" y="450396"/>
            <a:ext cx="4200046" cy="2978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322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080" name="Rectangle 191">
            <a:extLst>
              <a:ext uri="{FF2B5EF4-FFF2-40B4-BE49-F238E27FC236}">
                <a16:creationId xmlns:a16="http://schemas.microsoft.com/office/drawing/2014/main" id="{5DDB0576-F160-45D9-9E44-E87FAC5E0E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5" y="0"/>
            <a:ext cx="465429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876BE-6965-4D56-B6F0-B35A6A3262A8}"/>
              </a:ext>
            </a:extLst>
          </p:cNvPr>
          <p:cNvSpPr>
            <a:spLocks noGrp="1"/>
          </p:cNvSpPr>
          <p:nvPr>
            <p:ph type="title"/>
          </p:nvPr>
        </p:nvSpPr>
        <p:spPr>
          <a:xfrm>
            <a:off x="167642" y="284839"/>
            <a:ext cx="4251958" cy="1184732"/>
          </a:xfrm>
        </p:spPr>
        <p:txBody>
          <a:bodyPr vert="horz" lIns="274320" tIns="182880" rIns="274320" bIns="182880" rtlCol="0" anchor="ctr" anchorCtr="1">
            <a:normAutofit/>
          </a:bodyPr>
          <a:lstStyle/>
          <a:p>
            <a:r>
              <a:rPr lang="en-US" sz="3800" dirty="0"/>
              <a:t>likelihood</a:t>
            </a:r>
          </a:p>
        </p:txBody>
      </p:sp>
      <p:sp>
        <p:nvSpPr>
          <p:cNvPr id="6" name="TextBox 5">
            <a:extLst>
              <a:ext uri="{FF2B5EF4-FFF2-40B4-BE49-F238E27FC236}">
                <a16:creationId xmlns:a16="http://schemas.microsoft.com/office/drawing/2014/main" id="{5A85A261-4337-4118-82E7-B9724B115939}"/>
              </a:ext>
            </a:extLst>
          </p:cNvPr>
          <p:cNvSpPr txBox="1"/>
          <p:nvPr/>
        </p:nvSpPr>
        <p:spPr>
          <a:xfrm>
            <a:off x="925286" y="2383971"/>
            <a:ext cx="2721428" cy="2554545"/>
          </a:xfrm>
          <a:prstGeom prst="rect">
            <a:avLst/>
          </a:prstGeom>
          <a:noFill/>
        </p:spPr>
        <p:txBody>
          <a:bodyPr wrap="square" rtlCol="0">
            <a:spAutoFit/>
          </a:bodyPr>
          <a:lstStyle/>
          <a:p>
            <a:r>
              <a:rPr lang="en-US" sz="2000" dirty="0"/>
              <a:t>Round 1 criteria</a:t>
            </a:r>
          </a:p>
          <a:p>
            <a:pPr marL="285750" indent="-285750">
              <a:buFont typeface="Arial" panose="020B0604020202020204" pitchFamily="34" charset="0"/>
              <a:buChar char="•"/>
            </a:pPr>
            <a:r>
              <a:rPr lang="en-US" sz="2000" dirty="0"/>
              <a:t>Diverse sampling</a:t>
            </a:r>
          </a:p>
          <a:p>
            <a:pPr marL="285750" indent="-285750">
              <a:buFont typeface="Arial" panose="020B0604020202020204" pitchFamily="34" charset="0"/>
              <a:buChar char="•"/>
            </a:pPr>
            <a:r>
              <a:rPr lang="en-US" sz="2000" dirty="0"/>
              <a:t>Best fit to data</a:t>
            </a:r>
          </a:p>
          <a:p>
            <a:endParaRPr lang="en-US" sz="2000" dirty="0"/>
          </a:p>
          <a:p>
            <a:r>
              <a:rPr lang="en-US" sz="2000" dirty="0"/>
              <a:t>Round 2 criteria</a:t>
            </a:r>
          </a:p>
          <a:p>
            <a:pPr marL="342900" indent="-342900">
              <a:buFont typeface="Arial" panose="020B0604020202020204" pitchFamily="34" charset="0"/>
              <a:buChar char="•"/>
            </a:pPr>
            <a:r>
              <a:rPr lang="en-US" sz="2000" dirty="0"/>
              <a:t>Diverse sampling</a:t>
            </a:r>
          </a:p>
          <a:p>
            <a:pPr marL="342900" indent="-342900">
              <a:buFont typeface="Arial" panose="020B0604020202020204" pitchFamily="34" charset="0"/>
              <a:buChar char="•"/>
            </a:pPr>
            <a:r>
              <a:rPr lang="en-US" sz="2000" dirty="0"/>
              <a:t>Models of concern</a:t>
            </a:r>
          </a:p>
          <a:p>
            <a:pPr marL="285750" indent="-285750">
              <a:buFont typeface="Arial" panose="020B0604020202020204" pitchFamily="34" charset="0"/>
              <a:buChar char="•"/>
            </a:pPr>
            <a:r>
              <a:rPr lang="en-US" sz="2000" dirty="0"/>
              <a:t> Best fit to data</a:t>
            </a:r>
          </a:p>
        </p:txBody>
      </p:sp>
      <p:sp>
        <p:nvSpPr>
          <p:cNvPr id="12" name="Slide Number Placeholder 2">
            <a:extLst>
              <a:ext uri="{FF2B5EF4-FFF2-40B4-BE49-F238E27FC236}">
                <a16:creationId xmlns:a16="http://schemas.microsoft.com/office/drawing/2014/main" id="{CC2E9300-9157-44A9-A5E6-E1B43B27703B}"/>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16</a:t>
            </a:fld>
            <a:endParaRPr lang="en-US" dirty="0">
              <a:solidFill>
                <a:schemeClr val="tx1"/>
              </a:solidFill>
            </a:endParaRPr>
          </a:p>
        </p:txBody>
      </p:sp>
      <p:pic>
        <p:nvPicPr>
          <p:cNvPr id="13" name="Picture 12" descr="Logo&#10;&#10;Description automatically generated">
            <a:extLst>
              <a:ext uri="{FF2B5EF4-FFF2-40B4-BE49-F238E27FC236}">
                <a16:creationId xmlns:a16="http://schemas.microsoft.com/office/drawing/2014/main" id="{2443D829-D9CE-45A2-A2E9-C578C269D344}"/>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4" name="Picture 13" descr="Icon&#10;&#10;Description automatically generated">
            <a:extLst>
              <a:ext uri="{FF2B5EF4-FFF2-40B4-BE49-F238E27FC236}">
                <a16:creationId xmlns:a16="http://schemas.microsoft.com/office/drawing/2014/main" id="{073EB1C0-47FD-4990-B770-0A84E6CEC25C}"/>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1026" name="Picture 2">
            <a:extLst>
              <a:ext uri="{FF2B5EF4-FFF2-40B4-BE49-F238E27FC236}">
                <a16:creationId xmlns:a16="http://schemas.microsoft.com/office/drawing/2014/main" id="{48B213F7-3489-4C85-A1E4-D53F2E7F2D9E}"/>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936803" y="450396"/>
            <a:ext cx="4200046" cy="29786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78F199B6-781B-498A-BF21-0239301011F0}"/>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4936803" y="3661243"/>
            <a:ext cx="4253618" cy="2978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571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A6AD3-82F8-4FB3-92C0-CBB4D80E86AE}"/>
              </a:ext>
            </a:extLst>
          </p:cNvPr>
          <p:cNvSpPr>
            <a:spLocks noGrp="1"/>
          </p:cNvSpPr>
          <p:nvPr>
            <p:ph type="title"/>
          </p:nvPr>
        </p:nvSpPr>
        <p:spPr>
          <a:xfrm>
            <a:off x="880904" y="259080"/>
            <a:ext cx="9906871" cy="365760"/>
          </a:xfrm>
        </p:spPr>
        <p:txBody>
          <a:bodyPr>
            <a:normAutofit fontScale="90000"/>
          </a:bodyPr>
          <a:lstStyle/>
          <a:p>
            <a:r>
              <a:rPr lang="en-US" dirty="0"/>
              <a:t>Preliminary observations</a:t>
            </a:r>
          </a:p>
        </p:txBody>
      </p:sp>
      <p:sp>
        <p:nvSpPr>
          <p:cNvPr id="6" name="Slide Number Placeholder 2">
            <a:extLst>
              <a:ext uri="{FF2B5EF4-FFF2-40B4-BE49-F238E27FC236}">
                <a16:creationId xmlns:a16="http://schemas.microsoft.com/office/drawing/2014/main" id="{6CE7F2CF-B642-474A-AC54-2AB4BEA85C4D}"/>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17</a:t>
            </a:fld>
            <a:endParaRPr lang="en-US" dirty="0">
              <a:solidFill>
                <a:schemeClr val="tx1"/>
              </a:solidFill>
            </a:endParaRPr>
          </a:p>
        </p:txBody>
      </p:sp>
      <p:pic>
        <p:nvPicPr>
          <p:cNvPr id="7" name="Picture 6" descr="Logo&#10;&#10;Description automatically generated">
            <a:extLst>
              <a:ext uri="{FF2B5EF4-FFF2-40B4-BE49-F238E27FC236}">
                <a16:creationId xmlns:a16="http://schemas.microsoft.com/office/drawing/2014/main" id="{A4D3A5FC-532E-4462-AD2C-A423AF075CEC}"/>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8" name="Picture 7" descr="Icon&#10;&#10;Description automatically generated">
            <a:extLst>
              <a:ext uri="{FF2B5EF4-FFF2-40B4-BE49-F238E27FC236}">
                <a16:creationId xmlns:a16="http://schemas.microsoft.com/office/drawing/2014/main" id="{4B2715E8-AEBA-486C-AA0D-C9B91AA97509}"/>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12" name="TextBox 11">
            <a:extLst>
              <a:ext uri="{FF2B5EF4-FFF2-40B4-BE49-F238E27FC236}">
                <a16:creationId xmlns:a16="http://schemas.microsoft.com/office/drawing/2014/main" id="{01F149C6-9B16-400C-8347-35A72AA8868B}"/>
              </a:ext>
            </a:extLst>
          </p:cNvPr>
          <p:cNvSpPr txBox="1"/>
          <p:nvPr/>
        </p:nvSpPr>
        <p:spPr>
          <a:xfrm>
            <a:off x="-479810" y="1038225"/>
            <a:ext cx="2721428" cy="707886"/>
          </a:xfrm>
          <a:prstGeom prst="rect">
            <a:avLst/>
          </a:prstGeom>
          <a:noFill/>
        </p:spPr>
        <p:txBody>
          <a:bodyPr wrap="square" rtlCol="0">
            <a:spAutoFit/>
          </a:bodyPr>
          <a:lstStyle/>
          <a:p>
            <a:pPr algn="ctr"/>
            <a:r>
              <a:rPr lang="en-US" sz="2000" dirty="0"/>
              <a:t>Truth model:</a:t>
            </a:r>
          </a:p>
          <a:p>
            <a:pPr algn="ctr"/>
            <a:r>
              <a:rPr lang="en-US" sz="2000" dirty="0"/>
              <a:t>MOC</a:t>
            </a:r>
          </a:p>
        </p:txBody>
      </p:sp>
      <p:pic>
        <p:nvPicPr>
          <p:cNvPr id="9" name="Picture 6">
            <a:extLst>
              <a:ext uri="{FF2B5EF4-FFF2-40B4-BE49-F238E27FC236}">
                <a16:creationId xmlns:a16="http://schemas.microsoft.com/office/drawing/2014/main" id="{D8C33B21-FDEC-4AF7-8CB8-61271F6F91CB}"/>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32214" y="864049"/>
            <a:ext cx="3733800" cy="2647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 name="Picture 8">
            <a:extLst>
              <a:ext uri="{FF2B5EF4-FFF2-40B4-BE49-F238E27FC236}">
                <a16:creationId xmlns:a16="http://schemas.microsoft.com/office/drawing/2014/main" id="{1FF44764-8111-45F9-8118-A0C4ADC49433}"/>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6515584" y="864049"/>
            <a:ext cx="3790950" cy="2647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F0BA15F2-D901-4459-A216-E5545D0E9F4A}"/>
              </a:ext>
            </a:extLst>
          </p:cNvPr>
          <p:cNvCxnSpPr>
            <a:stCxn id="9" idx="3"/>
            <a:endCxn id="10" idx="1"/>
          </p:cNvCxnSpPr>
          <p:nvPr/>
        </p:nvCxnSpPr>
        <p:spPr>
          <a:xfrm>
            <a:off x="5666014" y="2188024"/>
            <a:ext cx="849570" cy="0"/>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8466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A6AD3-82F8-4FB3-92C0-CBB4D80E86AE}"/>
              </a:ext>
            </a:extLst>
          </p:cNvPr>
          <p:cNvSpPr>
            <a:spLocks noGrp="1"/>
          </p:cNvSpPr>
          <p:nvPr>
            <p:ph type="title"/>
          </p:nvPr>
        </p:nvSpPr>
        <p:spPr>
          <a:xfrm>
            <a:off x="880904" y="259080"/>
            <a:ext cx="9906871" cy="365760"/>
          </a:xfrm>
        </p:spPr>
        <p:txBody>
          <a:bodyPr>
            <a:normAutofit fontScale="90000"/>
          </a:bodyPr>
          <a:lstStyle/>
          <a:p>
            <a:r>
              <a:rPr lang="en-US" dirty="0"/>
              <a:t>Preliminary observations</a:t>
            </a:r>
          </a:p>
        </p:txBody>
      </p:sp>
      <p:sp>
        <p:nvSpPr>
          <p:cNvPr id="6" name="Slide Number Placeholder 2">
            <a:extLst>
              <a:ext uri="{FF2B5EF4-FFF2-40B4-BE49-F238E27FC236}">
                <a16:creationId xmlns:a16="http://schemas.microsoft.com/office/drawing/2014/main" id="{6CE7F2CF-B642-474A-AC54-2AB4BEA85C4D}"/>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18</a:t>
            </a:fld>
            <a:endParaRPr lang="en-US" dirty="0">
              <a:solidFill>
                <a:schemeClr val="tx1"/>
              </a:solidFill>
            </a:endParaRPr>
          </a:p>
        </p:txBody>
      </p:sp>
      <p:pic>
        <p:nvPicPr>
          <p:cNvPr id="7" name="Picture 6" descr="Logo&#10;&#10;Description automatically generated">
            <a:extLst>
              <a:ext uri="{FF2B5EF4-FFF2-40B4-BE49-F238E27FC236}">
                <a16:creationId xmlns:a16="http://schemas.microsoft.com/office/drawing/2014/main" id="{A4D3A5FC-532E-4462-AD2C-A423AF075CEC}"/>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8" name="Picture 7" descr="Icon&#10;&#10;Description automatically generated">
            <a:extLst>
              <a:ext uri="{FF2B5EF4-FFF2-40B4-BE49-F238E27FC236}">
                <a16:creationId xmlns:a16="http://schemas.microsoft.com/office/drawing/2014/main" id="{4B2715E8-AEBA-486C-AA0D-C9B91AA97509}"/>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11" name="TextBox 10">
            <a:extLst>
              <a:ext uri="{FF2B5EF4-FFF2-40B4-BE49-F238E27FC236}">
                <a16:creationId xmlns:a16="http://schemas.microsoft.com/office/drawing/2014/main" id="{7B5AAFB1-844A-4F74-BEA3-92DD3DFD5D50}"/>
              </a:ext>
            </a:extLst>
          </p:cNvPr>
          <p:cNvSpPr txBox="1"/>
          <p:nvPr/>
        </p:nvSpPr>
        <p:spPr>
          <a:xfrm>
            <a:off x="-479810" y="1038225"/>
            <a:ext cx="2721428" cy="707886"/>
          </a:xfrm>
          <a:prstGeom prst="rect">
            <a:avLst/>
          </a:prstGeom>
          <a:noFill/>
        </p:spPr>
        <p:txBody>
          <a:bodyPr wrap="square" rtlCol="0">
            <a:spAutoFit/>
          </a:bodyPr>
          <a:lstStyle/>
          <a:p>
            <a:pPr algn="ctr"/>
            <a:r>
              <a:rPr lang="en-US" sz="2000" dirty="0"/>
              <a:t>Truth model:</a:t>
            </a:r>
          </a:p>
          <a:p>
            <a:pPr algn="ctr"/>
            <a:r>
              <a:rPr lang="en-US" sz="2000" dirty="0"/>
              <a:t>MOC</a:t>
            </a:r>
          </a:p>
        </p:txBody>
      </p:sp>
      <p:pic>
        <p:nvPicPr>
          <p:cNvPr id="12" name="Picture 6">
            <a:extLst>
              <a:ext uri="{FF2B5EF4-FFF2-40B4-BE49-F238E27FC236}">
                <a16:creationId xmlns:a16="http://schemas.microsoft.com/office/drawing/2014/main" id="{D17FB5F6-6578-4E66-A9DA-C8891E5DD0DF}"/>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32214" y="864049"/>
            <a:ext cx="3733800" cy="2647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3" name="Picture 8">
            <a:extLst>
              <a:ext uri="{FF2B5EF4-FFF2-40B4-BE49-F238E27FC236}">
                <a16:creationId xmlns:a16="http://schemas.microsoft.com/office/drawing/2014/main" id="{DC872A3A-88E6-4F35-AB69-BD27A8A35C48}"/>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6515584" y="864049"/>
            <a:ext cx="3790950" cy="2647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26A05A74-2452-4A3C-B1E8-E1C23CF59EB6}"/>
              </a:ext>
            </a:extLst>
          </p:cNvPr>
          <p:cNvSpPr txBox="1"/>
          <p:nvPr/>
        </p:nvSpPr>
        <p:spPr>
          <a:xfrm>
            <a:off x="-463793" y="4220568"/>
            <a:ext cx="2721428" cy="707886"/>
          </a:xfrm>
          <a:prstGeom prst="rect">
            <a:avLst/>
          </a:prstGeom>
          <a:noFill/>
        </p:spPr>
        <p:txBody>
          <a:bodyPr wrap="square" rtlCol="0">
            <a:spAutoFit/>
          </a:bodyPr>
          <a:lstStyle/>
          <a:p>
            <a:pPr algn="ctr"/>
            <a:r>
              <a:rPr lang="en-US" sz="2000" dirty="0"/>
              <a:t>Truth model:</a:t>
            </a:r>
          </a:p>
          <a:p>
            <a:pPr algn="ctr"/>
            <a:r>
              <a:rPr lang="en-US" sz="2000" dirty="0"/>
              <a:t>not MOC</a:t>
            </a:r>
          </a:p>
        </p:txBody>
      </p:sp>
      <p:cxnSp>
        <p:nvCxnSpPr>
          <p:cNvPr id="17" name="Straight Connector 16">
            <a:extLst>
              <a:ext uri="{FF2B5EF4-FFF2-40B4-BE49-F238E27FC236}">
                <a16:creationId xmlns:a16="http://schemas.microsoft.com/office/drawing/2014/main" id="{7046C9CB-8C19-4ADC-9BF5-35C24C752CEF}"/>
              </a:ext>
            </a:extLst>
          </p:cNvPr>
          <p:cNvCxnSpPr/>
          <p:nvPr/>
        </p:nvCxnSpPr>
        <p:spPr>
          <a:xfrm>
            <a:off x="5666014" y="2188024"/>
            <a:ext cx="84957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8DD1CB4C-FD78-4DF2-966B-11C3E9AB6A49}"/>
              </a:ext>
            </a:extLst>
          </p:cNvPr>
          <p:cNvCxnSpPr/>
          <p:nvPr/>
        </p:nvCxnSpPr>
        <p:spPr>
          <a:xfrm>
            <a:off x="5666014" y="5181595"/>
            <a:ext cx="849570" cy="0"/>
          </a:xfrm>
          <a:prstGeom prst="line">
            <a:avLst/>
          </a:prstGeom>
          <a:ln w="12700"/>
        </p:spPr>
        <p:style>
          <a:lnRef idx="1">
            <a:schemeClr val="dk1"/>
          </a:lnRef>
          <a:fillRef idx="0">
            <a:schemeClr val="dk1"/>
          </a:fillRef>
          <a:effectRef idx="0">
            <a:schemeClr val="dk1"/>
          </a:effectRef>
          <a:fontRef idx="minor">
            <a:schemeClr val="tx1"/>
          </a:fontRef>
        </p:style>
      </p:cxnSp>
      <p:pic>
        <p:nvPicPr>
          <p:cNvPr id="4098" name="Picture 2">
            <a:extLst>
              <a:ext uri="{FF2B5EF4-FFF2-40B4-BE49-F238E27FC236}">
                <a16:creationId xmlns:a16="http://schemas.microsoft.com/office/drawing/2014/main" id="{53643651-F1C6-4EDD-A37C-3DA3CC9EC6AC}"/>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6525988" y="3871135"/>
            <a:ext cx="3806610" cy="26995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88AE9ABF-561D-435D-ACBE-992FF6C9C486}"/>
              </a:ext>
            </a:extLst>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1859402" y="3871135"/>
            <a:ext cx="3806610" cy="26995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042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741C904D-3395-4C9D-85B7-94BE8E226B1F}"/>
              </a:ext>
            </a:extLst>
          </p:cNvPr>
          <p:cNvSpPr>
            <a:spLocks noGrp="1"/>
          </p:cNvSpPr>
          <p:nvPr>
            <p:ph type="title"/>
          </p:nvPr>
        </p:nvSpPr>
        <p:spPr>
          <a:xfrm>
            <a:off x="643467" y="643467"/>
            <a:ext cx="3363974" cy="1728044"/>
          </a:xfrm>
          <a:noFill/>
          <a:ln>
            <a:solidFill>
              <a:schemeClr val="bg1"/>
            </a:solidFill>
          </a:ln>
        </p:spPr>
        <p:txBody>
          <a:bodyPr vert="horz" wrap="square" lIns="182880" tIns="182880" rIns="182880" bIns="182880" rtlCol="0" anchor="ctr">
            <a:normAutofit/>
          </a:bodyPr>
          <a:lstStyle/>
          <a:p>
            <a:r>
              <a:rPr lang="en-US" sz="2800" dirty="0">
                <a:solidFill>
                  <a:schemeClr val="bg1"/>
                </a:solidFill>
              </a:rPr>
              <a:t>Summer 2021</a:t>
            </a:r>
          </a:p>
        </p:txBody>
      </p:sp>
      <p:sp>
        <p:nvSpPr>
          <p:cNvPr id="6" name="Slide Number Placeholder 2">
            <a:extLst>
              <a:ext uri="{FF2B5EF4-FFF2-40B4-BE49-F238E27FC236}">
                <a16:creationId xmlns:a16="http://schemas.microsoft.com/office/drawing/2014/main" id="{6CE7F2CF-B642-474A-AC54-2AB4BEA85C4D}"/>
              </a:ext>
            </a:extLst>
          </p:cNvPr>
          <p:cNvSpPr txBox="1">
            <a:spLocks/>
          </p:cNvSpPr>
          <p:nvPr/>
        </p:nvSpPr>
        <p:spPr>
          <a:xfrm>
            <a:off x="643468" y="2638044"/>
            <a:ext cx="3363974" cy="3415622"/>
          </a:xfrm>
          <a:prstGeom prst="ellipse">
            <a:avLst/>
          </a:prstGeom>
        </p:spPr>
        <p:txBody>
          <a:bodyPr vert="horz" lIns="91440" tIns="45720" rIns="91440" bIns="45720" rtlCol="0">
            <a:norm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defTabSz="914400">
              <a:spcBef>
                <a:spcPts val="1000"/>
              </a:spcBef>
              <a:buClr>
                <a:schemeClr val="accent2"/>
              </a:buClr>
            </a:pPr>
            <a:endParaRPr lang="en-US" dirty="0">
              <a:solidFill>
                <a:schemeClr val="bg1"/>
              </a:solidFill>
            </a:endParaRPr>
          </a:p>
        </p:txBody>
      </p:sp>
      <p:pic>
        <p:nvPicPr>
          <p:cNvPr id="7" name="Picture 6" descr="Logo&#10;&#10;Description automatically generated">
            <a:extLst>
              <a:ext uri="{FF2B5EF4-FFF2-40B4-BE49-F238E27FC236}">
                <a16:creationId xmlns:a16="http://schemas.microsoft.com/office/drawing/2014/main" id="{A4D3A5FC-532E-4462-AD2C-A423AF075CEC}"/>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8" name="Picture 7" descr="Icon&#10;&#10;Description automatically generated">
            <a:extLst>
              <a:ext uri="{FF2B5EF4-FFF2-40B4-BE49-F238E27FC236}">
                <a16:creationId xmlns:a16="http://schemas.microsoft.com/office/drawing/2014/main" id="{4B2715E8-AEBA-486C-AA0D-C9B91AA97509}"/>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16" name="Slide Number Placeholder 2">
            <a:extLst>
              <a:ext uri="{FF2B5EF4-FFF2-40B4-BE49-F238E27FC236}">
                <a16:creationId xmlns:a16="http://schemas.microsoft.com/office/drawing/2014/main" id="{6E1D09CD-26E3-4990-B5CA-84EB3C20CC62}"/>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19</a:t>
            </a:fld>
            <a:endParaRPr lang="en-US" dirty="0">
              <a:solidFill>
                <a:schemeClr val="tx1"/>
              </a:solidFill>
            </a:endParaRPr>
          </a:p>
        </p:txBody>
      </p:sp>
      <p:sp>
        <p:nvSpPr>
          <p:cNvPr id="10" name="TextBox 9">
            <a:extLst>
              <a:ext uri="{FF2B5EF4-FFF2-40B4-BE49-F238E27FC236}">
                <a16:creationId xmlns:a16="http://schemas.microsoft.com/office/drawing/2014/main" id="{FEBA4B2A-4B32-4209-9D89-4359A422D20B}"/>
              </a:ext>
            </a:extLst>
          </p:cNvPr>
          <p:cNvSpPr txBox="1"/>
          <p:nvPr/>
        </p:nvSpPr>
        <p:spPr>
          <a:xfrm>
            <a:off x="805543" y="3037114"/>
            <a:ext cx="2960914" cy="923330"/>
          </a:xfrm>
          <a:prstGeom prst="rect">
            <a:avLst/>
          </a:prstGeom>
          <a:noFill/>
        </p:spPr>
        <p:txBody>
          <a:bodyPr wrap="square" rtlCol="0">
            <a:spAutoFit/>
          </a:bodyPr>
          <a:lstStyle/>
          <a:p>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p:txBody>
      </p:sp>
      <p:pic>
        <p:nvPicPr>
          <p:cNvPr id="1030" name="Picture 6">
            <a:extLst>
              <a:ext uri="{FF2B5EF4-FFF2-40B4-BE49-F238E27FC236}">
                <a16:creationId xmlns:a16="http://schemas.microsoft.com/office/drawing/2014/main" id="{16F10AAD-4C17-4DCB-9A00-7A484B2A1E25}"/>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50020" y="1439829"/>
            <a:ext cx="5535144" cy="319456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06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E694-001B-415E-A6AF-6CE75565378E}"/>
              </a:ext>
            </a:extLst>
          </p:cNvPr>
          <p:cNvSpPr>
            <a:spLocks noGrp="1"/>
          </p:cNvSpPr>
          <p:nvPr>
            <p:ph type="title"/>
          </p:nvPr>
        </p:nvSpPr>
        <p:spPr>
          <a:xfrm>
            <a:off x="251415" y="740501"/>
            <a:ext cx="5554582" cy="855406"/>
          </a:xfrm>
          <a:noFill/>
          <a:ln>
            <a:solidFill>
              <a:schemeClr val="bg1"/>
            </a:solidFill>
          </a:ln>
        </p:spPr>
        <p:txBody>
          <a:bodyPr vert="horz" lIns="182880" tIns="182880" rIns="182880" bIns="182880" rtlCol="0" anchor="ctr">
            <a:normAutofit/>
          </a:bodyPr>
          <a:lstStyle/>
          <a:p>
            <a:r>
              <a:rPr lang="en-US" sz="2400" dirty="0">
                <a:solidFill>
                  <a:schemeClr val="bg1"/>
                </a:solidFill>
              </a:rPr>
              <a:t>groundwater</a:t>
            </a:r>
          </a:p>
        </p:txBody>
      </p:sp>
      <p:pic>
        <p:nvPicPr>
          <p:cNvPr id="13" name="Picture 2">
            <a:extLst>
              <a:ext uri="{FF2B5EF4-FFF2-40B4-BE49-F238E27FC236}">
                <a16:creationId xmlns:a16="http://schemas.microsoft.com/office/drawing/2014/main" id="{BDE84F15-E3AC-455D-8427-F822FEAEA533}"/>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t="-1" b="-1"/>
          <a:stretch/>
        </p:blipFill>
        <p:spPr bwMode="auto">
          <a:xfrm>
            <a:off x="6090052" y="10"/>
            <a:ext cx="6101948" cy="685799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2">
            <a:extLst>
              <a:ext uri="{FF2B5EF4-FFF2-40B4-BE49-F238E27FC236}">
                <a16:creationId xmlns:a16="http://schemas.microsoft.com/office/drawing/2014/main" id="{547D1CB3-8573-4BA8-A936-37D018C696A9}"/>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b="1" smtClean="0">
                <a:solidFill>
                  <a:schemeClr val="tx1"/>
                </a:solidFill>
              </a:rPr>
              <a:pPr/>
              <a:t>2</a:t>
            </a:fld>
            <a:endParaRPr lang="en-US" b="1" dirty="0">
              <a:solidFill>
                <a:schemeClr val="tx1"/>
              </a:solidFill>
            </a:endParaRPr>
          </a:p>
        </p:txBody>
      </p:sp>
      <p:pic>
        <p:nvPicPr>
          <p:cNvPr id="14" name="Picture 13" descr="Earth’s water distribution">
            <a:extLst>
              <a:ext uri="{FF2B5EF4-FFF2-40B4-BE49-F238E27FC236}">
                <a16:creationId xmlns:a16="http://schemas.microsoft.com/office/drawing/2014/main" id="{CA4DE2E9-879E-4699-BEFF-3E1551C9E2D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b="-1"/>
          <a:stretch/>
        </p:blipFill>
        <p:spPr bwMode="auto">
          <a:xfrm>
            <a:off x="947621" y="2259544"/>
            <a:ext cx="5322551" cy="30104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FC735A43-D152-4D16-A446-FCD52FEAF841}"/>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279751" y="3042556"/>
            <a:ext cx="1076325" cy="342900"/>
          </a:xfrm>
          <a:prstGeom prst="rect">
            <a:avLst/>
          </a:prstGeom>
        </p:spPr>
      </p:pic>
      <p:sp>
        <p:nvSpPr>
          <p:cNvPr id="17" name="TextBox 16">
            <a:extLst>
              <a:ext uri="{FF2B5EF4-FFF2-40B4-BE49-F238E27FC236}">
                <a16:creationId xmlns:a16="http://schemas.microsoft.com/office/drawing/2014/main" id="{4462C51D-4CF8-475B-B8D6-F29EBAF285B2}"/>
              </a:ext>
            </a:extLst>
          </p:cNvPr>
          <p:cNvSpPr txBox="1"/>
          <p:nvPr/>
        </p:nvSpPr>
        <p:spPr>
          <a:xfrm>
            <a:off x="174172" y="6488386"/>
            <a:ext cx="6096000" cy="246221"/>
          </a:xfrm>
          <a:prstGeom prst="rect">
            <a:avLst/>
          </a:prstGeom>
          <a:noFill/>
        </p:spPr>
        <p:txBody>
          <a:bodyPr wrap="square">
            <a:spAutoFit/>
          </a:bodyPr>
          <a:lstStyle/>
          <a:p>
            <a:r>
              <a:rPr lang="en-US" sz="1000" dirty="0">
                <a:solidFill>
                  <a:schemeClr val="tx1">
                    <a:lumMod val="65000"/>
                    <a:lumOff val="35000"/>
                  </a:schemeClr>
                </a:solidFill>
              </a:rPr>
              <a:t>https://www.un-igrac.org/what-groundwater</a:t>
            </a:r>
          </a:p>
        </p:txBody>
      </p:sp>
      <p:sp>
        <p:nvSpPr>
          <p:cNvPr id="19" name="TextBox 18">
            <a:extLst>
              <a:ext uri="{FF2B5EF4-FFF2-40B4-BE49-F238E27FC236}">
                <a16:creationId xmlns:a16="http://schemas.microsoft.com/office/drawing/2014/main" id="{62AD5329-7DBC-43AC-A8D7-961F26DD1DF1}"/>
              </a:ext>
            </a:extLst>
          </p:cNvPr>
          <p:cNvSpPr txBox="1"/>
          <p:nvPr/>
        </p:nvSpPr>
        <p:spPr>
          <a:xfrm>
            <a:off x="174172" y="6611769"/>
            <a:ext cx="6096000" cy="246221"/>
          </a:xfrm>
          <a:prstGeom prst="rect">
            <a:avLst/>
          </a:prstGeom>
          <a:noFill/>
        </p:spPr>
        <p:txBody>
          <a:bodyPr wrap="square">
            <a:spAutoFit/>
          </a:bodyPr>
          <a:lstStyle/>
          <a:p>
            <a:r>
              <a:rPr lang="en-US" sz="1000" dirty="0">
                <a:solidFill>
                  <a:schemeClr val="tx1">
                    <a:lumMod val="65000"/>
                    <a:lumOff val="35000"/>
                  </a:schemeClr>
                </a:solidFill>
              </a:rPr>
              <a:t>https://www.chesapeakebay.net/images/issues/06.17_chemicalcontaminant_issues_image.jpg</a:t>
            </a:r>
          </a:p>
        </p:txBody>
      </p:sp>
      <p:pic>
        <p:nvPicPr>
          <p:cNvPr id="22" name="Picture 21" descr="Logo&#10;&#10;Description automatically generated">
            <a:extLst>
              <a:ext uri="{FF2B5EF4-FFF2-40B4-BE49-F238E27FC236}">
                <a16:creationId xmlns:a16="http://schemas.microsoft.com/office/drawing/2014/main" id="{969652AB-2859-491C-98F4-8FF37B3A300E}"/>
              </a:ext>
            </a:extLst>
          </p:cNvPr>
          <p:cNvPicPr>
            <a:picLocks noChangeAspect="1"/>
          </p:cNvPicPr>
          <p:nvPr/>
        </p:nvPicPr>
        <p:blipFill>
          <a:blip r:embed="rId6"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23" name="Picture 22" descr="Icon&#10;&#10;Description automatically generated">
            <a:extLst>
              <a:ext uri="{FF2B5EF4-FFF2-40B4-BE49-F238E27FC236}">
                <a16:creationId xmlns:a16="http://schemas.microsoft.com/office/drawing/2014/main" id="{4487445A-AC8F-493C-AFDA-026C3865FD8D}"/>
              </a:ext>
            </a:extLst>
          </p:cNvPr>
          <p:cNvPicPr>
            <a:picLocks noChangeAspect="1"/>
          </p:cNvPicPr>
          <p:nvPr/>
        </p:nvPicPr>
        <p:blipFill>
          <a:blip r:embed="rId7"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Tree>
    <p:extLst>
      <p:ext uri="{BB962C8B-B14F-4D97-AF65-F5344CB8AC3E}">
        <p14:creationId xmlns:p14="http://schemas.microsoft.com/office/powerpoint/2010/main" val="1841306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F4680D4-DEE2-49EE-AF90-EFEAF50AE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E7C725-D732-4EE3-8A12-A79BD2EFB4E0}"/>
              </a:ext>
            </a:extLst>
          </p:cNvPr>
          <p:cNvSpPr>
            <a:spLocks noGrp="1"/>
          </p:cNvSpPr>
          <p:nvPr>
            <p:ph type="ctrTitle"/>
          </p:nvPr>
        </p:nvSpPr>
        <p:spPr>
          <a:xfrm>
            <a:off x="315686" y="640080"/>
            <a:ext cx="6095999" cy="1188720"/>
          </a:xfrm>
          <a:solidFill>
            <a:srgbClr val="FFFFFF"/>
          </a:solidFill>
          <a:ln>
            <a:solidFill>
              <a:srgbClr val="404040"/>
            </a:solidFill>
          </a:ln>
        </p:spPr>
        <p:txBody>
          <a:bodyPr vert="horz" lIns="182880" tIns="182880" rIns="182880" bIns="182880" rtlCol="0" anchor="ctr">
            <a:normAutofit/>
          </a:bodyPr>
          <a:lstStyle/>
          <a:p>
            <a:r>
              <a:rPr lang="en-US" sz="2800" dirty="0"/>
              <a:t>acknowledgements</a:t>
            </a:r>
          </a:p>
        </p:txBody>
      </p:sp>
      <p:sp>
        <p:nvSpPr>
          <p:cNvPr id="14" name="Rectangle 13">
            <a:extLst>
              <a:ext uri="{FF2B5EF4-FFF2-40B4-BE49-F238E27FC236}">
                <a16:creationId xmlns:a16="http://schemas.microsoft.com/office/drawing/2014/main" id="{50C52EE1-5085-4960-AD29-A926E62E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D15AA94-C237-4412-B37B-EB317D2B0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852A5337-EB24-4AF9-B61D-EC9BE67C0AB8}"/>
              </a:ext>
            </a:extLst>
          </p:cNvPr>
          <p:cNvPicPr>
            <a:picLocks noChangeAspect="1"/>
          </p:cNvPicPr>
          <p:nvPr/>
        </p:nvPicPr>
        <p:blipFill rotWithShape="1">
          <a:blip r:embed="rId3">
            <a:extLst>
              <a:ext uri="{28A0092B-C50C-407E-A947-70E740481C1C}">
                <a14:useLocalDpi xmlns:a14="http://schemas.microsoft.com/office/drawing/2010/main"/>
              </a:ext>
            </a:extLst>
          </a:blip>
          <a:stretch/>
        </p:blipFill>
        <p:spPr>
          <a:xfrm>
            <a:off x="8242700" y="970949"/>
            <a:ext cx="2601176" cy="4599432"/>
          </a:xfrm>
          <a:prstGeom prst="rect">
            <a:avLst/>
          </a:prstGeom>
        </p:spPr>
      </p:pic>
      <p:sp>
        <p:nvSpPr>
          <p:cNvPr id="13" name="TextBox 12">
            <a:extLst>
              <a:ext uri="{FF2B5EF4-FFF2-40B4-BE49-F238E27FC236}">
                <a16:creationId xmlns:a16="http://schemas.microsoft.com/office/drawing/2014/main" id="{EA195EB2-56DE-45CA-BDAE-1F889CB9D40A}"/>
              </a:ext>
            </a:extLst>
          </p:cNvPr>
          <p:cNvSpPr txBox="1"/>
          <p:nvPr/>
        </p:nvSpPr>
        <p:spPr>
          <a:xfrm>
            <a:off x="291954" y="2468882"/>
            <a:ext cx="6584985" cy="2677656"/>
          </a:xfrm>
          <a:prstGeom prst="rect">
            <a:avLst/>
          </a:prstGeom>
          <a:noFill/>
        </p:spPr>
        <p:txBody>
          <a:bodyPr wrap="square">
            <a:spAutoFit/>
          </a:bodyPr>
          <a:lstStyle/>
          <a:p>
            <a:pPr marL="285750" indent="-285750">
              <a:buFont typeface="Arial" panose="020B0604020202020204" pitchFamily="34" charset="0"/>
              <a:buChar char="•"/>
            </a:pPr>
            <a:r>
              <a:rPr lang="en-US" sz="2400" dirty="0">
                <a:solidFill>
                  <a:schemeClr val="bg1"/>
                </a:solidFill>
              </a:rPr>
              <a:t>Ty PA </a:t>
            </a:r>
            <a:r>
              <a:rPr lang="en-US" sz="2400" dirty="0" err="1">
                <a:solidFill>
                  <a:schemeClr val="bg1"/>
                </a:solidFill>
              </a:rPr>
              <a:t>Ferre</a:t>
            </a:r>
            <a:r>
              <a:rPr lang="en-US" sz="2400" dirty="0">
                <a:solidFill>
                  <a:schemeClr val="bg1"/>
                </a:solidFill>
              </a:rPr>
              <a:t>, University of Arizona Distinguished Professor, Hydrology and Atmospheric Sciences</a:t>
            </a:r>
          </a:p>
          <a:p>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UA/NASA Space Grant program and staff</a:t>
            </a:r>
          </a:p>
          <a:p>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UA Hydrology and Atmospheric Sciences Department</a:t>
            </a:r>
          </a:p>
        </p:txBody>
      </p:sp>
      <p:pic>
        <p:nvPicPr>
          <p:cNvPr id="15" name="Picture 2" descr="Home">
            <a:extLst>
              <a:ext uri="{FF2B5EF4-FFF2-40B4-BE49-F238E27FC236}">
                <a16:creationId xmlns:a16="http://schemas.microsoft.com/office/drawing/2014/main" id="{52737A09-A485-4E67-B0D5-A8E5C394E854}"/>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15686" y="5827227"/>
            <a:ext cx="4487459" cy="91093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Logo&#10;&#10;Description automatically generated">
            <a:extLst>
              <a:ext uri="{FF2B5EF4-FFF2-40B4-BE49-F238E27FC236}">
                <a16:creationId xmlns:a16="http://schemas.microsoft.com/office/drawing/2014/main" id="{28878185-9A47-42EF-AD00-039B0686804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581639" y="5827226"/>
            <a:ext cx="864808" cy="910931"/>
          </a:xfrm>
          <a:prstGeom prst="rect">
            <a:avLst/>
          </a:prstGeom>
        </p:spPr>
      </p:pic>
      <p:sp>
        <p:nvSpPr>
          <p:cNvPr id="19" name="Slide Number Placeholder 2">
            <a:extLst>
              <a:ext uri="{FF2B5EF4-FFF2-40B4-BE49-F238E27FC236}">
                <a16:creationId xmlns:a16="http://schemas.microsoft.com/office/drawing/2014/main" id="{5D76317F-2000-44DE-B354-59DF99B8F3E5}"/>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20</a:t>
            </a:fld>
            <a:endParaRPr lang="en-US" dirty="0">
              <a:solidFill>
                <a:schemeClr val="tx1"/>
              </a:solidFill>
            </a:endParaRPr>
          </a:p>
        </p:txBody>
      </p:sp>
    </p:spTree>
    <p:extLst>
      <p:ext uri="{BB962C8B-B14F-4D97-AF65-F5344CB8AC3E}">
        <p14:creationId xmlns:p14="http://schemas.microsoft.com/office/powerpoint/2010/main" val="854119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0184D7-35A8-4917-8B34-86DB670D49B0}"/>
              </a:ext>
            </a:extLst>
          </p:cNvPr>
          <p:cNvSpPr>
            <a:spLocks noGrp="1"/>
          </p:cNvSpPr>
          <p:nvPr>
            <p:ph type="ctrTitle"/>
          </p:nvPr>
        </p:nvSpPr>
        <p:spPr>
          <a:xfrm>
            <a:off x="619504" y="1822673"/>
            <a:ext cx="3415288" cy="3212654"/>
          </a:xfrm>
          <a:noFill/>
          <a:ln>
            <a:solidFill>
              <a:schemeClr val="bg1"/>
            </a:solidFill>
          </a:ln>
        </p:spPr>
        <p:txBody>
          <a:bodyPr>
            <a:normAutofit/>
          </a:bodyPr>
          <a:lstStyle/>
          <a:p>
            <a:r>
              <a:rPr lang="en-US" i="1">
                <a:solidFill>
                  <a:schemeClr val="bg1"/>
                </a:solidFill>
              </a:rPr>
              <a:t>thankyou</a:t>
            </a:r>
          </a:p>
        </p:txBody>
      </p:sp>
      <p:pic>
        <p:nvPicPr>
          <p:cNvPr id="4" name="Picture 2" descr="groundwater pouring out of a pump">
            <a:extLst>
              <a:ext uri="{FF2B5EF4-FFF2-40B4-BE49-F238E27FC236}">
                <a16:creationId xmlns:a16="http://schemas.microsoft.com/office/drawing/2014/main" id="{044654D4-3994-484A-80CD-3974344AC40F}"/>
              </a:ext>
            </a:extLst>
          </p:cNvPr>
          <p:cNvPicPr>
            <a:picLocks noChangeAspect="1" noChangeArrowheads="1"/>
          </p:cNvPicPr>
          <p:nvPr/>
        </p:nvPicPr>
        <p:blipFill rotWithShape="1">
          <a:blip r:embed="rId3">
            <a:extLst>
              <a:ext uri="{28A0092B-C50C-407E-A947-70E740481C1C}">
                <a14:useLocalDpi xmlns:a14="http://schemas.microsoft.com/office/drawing/2010/main"/>
              </a:ext>
            </a:extLst>
          </a:blip>
          <a:srcRect/>
          <a:stretch/>
        </p:blipFill>
        <p:spPr bwMode="auto">
          <a:xfrm>
            <a:off x="4654297" y="10"/>
            <a:ext cx="7537702" cy="6857989"/>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911EE03-AF56-41E0-9003-FEA41C8E2E17}"/>
              </a:ext>
            </a:extLst>
          </p:cNvPr>
          <p:cNvSpPr txBox="1"/>
          <p:nvPr/>
        </p:nvSpPr>
        <p:spPr>
          <a:xfrm>
            <a:off x="7766538" y="6611779"/>
            <a:ext cx="4425461" cy="246211"/>
          </a:xfrm>
          <a:prstGeom prst="rect">
            <a:avLst/>
          </a:prstGeom>
          <a:noFill/>
        </p:spPr>
        <p:txBody>
          <a:bodyPr wrap="square">
            <a:spAutoFit/>
          </a:bodyPr>
          <a:lstStyle/>
          <a:p>
            <a:r>
              <a:rPr lang="en-US" sz="1000" dirty="0"/>
              <a:t>https://www.eenorthcarolina.org/resources/your-ecological-address/groundwater</a:t>
            </a:r>
          </a:p>
        </p:txBody>
      </p:sp>
      <p:sp>
        <p:nvSpPr>
          <p:cNvPr id="12" name="Slide Number Placeholder 2">
            <a:extLst>
              <a:ext uri="{FF2B5EF4-FFF2-40B4-BE49-F238E27FC236}">
                <a16:creationId xmlns:a16="http://schemas.microsoft.com/office/drawing/2014/main" id="{AA6EFD0A-79EF-4D80-A3DD-17B4BC53728D}"/>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21</a:t>
            </a:fld>
            <a:endParaRPr lang="en-US" dirty="0">
              <a:solidFill>
                <a:schemeClr val="tx1"/>
              </a:solidFill>
            </a:endParaRPr>
          </a:p>
        </p:txBody>
      </p:sp>
    </p:spTree>
    <p:extLst>
      <p:ext uri="{BB962C8B-B14F-4D97-AF65-F5344CB8AC3E}">
        <p14:creationId xmlns:p14="http://schemas.microsoft.com/office/powerpoint/2010/main" val="59571910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E694-001B-415E-A6AF-6CE75565378E}"/>
              </a:ext>
            </a:extLst>
          </p:cNvPr>
          <p:cNvSpPr>
            <a:spLocks noGrp="1"/>
          </p:cNvSpPr>
          <p:nvPr>
            <p:ph type="title"/>
          </p:nvPr>
        </p:nvSpPr>
        <p:spPr>
          <a:xfrm>
            <a:off x="251415" y="740501"/>
            <a:ext cx="5554582" cy="855406"/>
          </a:xfrm>
          <a:noFill/>
          <a:ln>
            <a:solidFill>
              <a:schemeClr val="bg1"/>
            </a:solidFill>
          </a:ln>
        </p:spPr>
        <p:txBody>
          <a:bodyPr vert="horz" lIns="182880" tIns="182880" rIns="182880" bIns="182880" rtlCol="0" anchor="ctr">
            <a:normAutofit/>
          </a:bodyPr>
          <a:lstStyle/>
          <a:p>
            <a:r>
              <a:rPr lang="en-US" sz="2400" dirty="0">
                <a:solidFill>
                  <a:schemeClr val="bg1"/>
                </a:solidFill>
              </a:rPr>
              <a:t>uncertainty</a:t>
            </a:r>
          </a:p>
        </p:txBody>
      </p:sp>
      <p:pic>
        <p:nvPicPr>
          <p:cNvPr id="6" name="Picture Placeholder 8">
            <a:extLst>
              <a:ext uri="{FF2B5EF4-FFF2-40B4-BE49-F238E27FC236}">
                <a16:creationId xmlns:a16="http://schemas.microsoft.com/office/drawing/2014/main" id="{9E7F7308-DAE7-4829-BAB6-3A221611CBE1}"/>
              </a:ext>
            </a:extLst>
          </p:cNvPr>
          <p:cNvPicPr>
            <a:picLocks noGrp="1" noChangeAspect="1"/>
          </p:cNvPicPr>
          <p:nvPr>
            <p:ph type="pic" idx="1"/>
          </p:nvPr>
        </p:nvPicPr>
        <p:blipFill rotWithShape="1">
          <a:blip r:embed="rId3" cstate="email">
            <a:extLst>
              <a:ext uri="{28A0092B-C50C-407E-A947-70E740481C1C}">
                <a14:useLocalDpi xmlns:a14="http://schemas.microsoft.com/office/drawing/2010/main"/>
              </a:ext>
            </a:extLst>
          </a:blip>
          <a:srcRect/>
          <a:stretch/>
        </p:blipFill>
        <p:spPr>
          <a:xfrm>
            <a:off x="503270" y="2175737"/>
            <a:ext cx="3614504" cy="3792522"/>
          </a:xfrm>
          <a:prstGeom prst="rect">
            <a:avLst/>
          </a:prstGeom>
          <a:solidFill>
            <a:srgbClr val="FFFFFF">
              <a:shade val="85000"/>
            </a:srgbClr>
          </a:solidFill>
          <a:ln w="190500" cap="rnd">
            <a:solidFill>
              <a:schemeClr val="tx1"/>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9" name="Slide Number Placeholder 2">
            <a:extLst>
              <a:ext uri="{FF2B5EF4-FFF2-40B4-BE49-F238E27FC236}">
                <a16:creationId xmlns:a16="http://schemas.microsoft.com/office/drawing/2014/main" id="{E2D105E5-6421-404F-B995-062C49D465AF}"/>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3</a:t>
            </a:fld>
            <a:endParaRPr lang="en-US" dirty="0">
              <a:solidFill>
                <a:schemeClr val="tx1"/>
              </a:solidFill>
            </a:endParaRPr>
          </a:p>
        </p:txBody>
      </p:sp>
      <p:pic>
        <p:nvPicPr>
          <p:cNvPr id="16" name="Picture 15" descr="Logo&#10;&#10;Description automatically generated">
            <a:extLst>
              <a:ext uri="{FF2B5EF4-FFF2-40B4-BE49-F238E27FC236}">
                <a16:creationId xmlns:a16="http://schemas.microsoft.com/office/drawing/2014/main" id="{52091774-A37A-4D40-B725-CC4823493523}"/>
              </a:ext>
            </a:extLst>
          </p:cNvPr>
          <p:cNvPicPr>
            <a:picLocks noChangeAspect="1"/>
          </p:cNvPicPr>
          <p:nvPr/>
        </p:nvPicPr>
        <p:blipFill>
          <a:blip r:embed="rId4"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7" name="Picture 16" descr="Icon&#10;&#10;Description automatically generated">
            <a:extLst>
              <a:ext uri="{FF2B5EF4-FFF2-40B4-BE49-F238E27FC236}">
                <a16:creationId xmlns:a16="http://schemas.microsoft.com/office/drawing/2014/main" id="{1BB4FF2B-6197-49EF-B1B5-B3CBC41F4A9B}"/>
              </a:ext>
            </a:extLst>
          </p:cNvPr>
          <p:cNvPicPr>
            <a:picLocks noChangeAspect="1"/>
          </p:cNvPicPr>
          <p:nvPr/>
        </p:nvPicPr>
        <p:blipFill>
          <a:blip r:embed="rId5"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7" name="Picture 6">
            <a:extLst>
              <a:ext uri="{FF2B5EF4-FFF2-40B4-BE49-F238E27FC236}">
                <a16:creationId xmlns:a16="http://schemas.microsoft.com/office/drawing/2014/main" id="{EF47A7E9-57C4-4AB3-8E22-EF6BFD263D5D}"/>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472160" y="470812"/>
            <a:ext cx="3934583" cy="3115641"/>
          </a:xfrm>
          <a:prstGeom prst="rect">
            <a:avLst/>
          </a:prstGeom>
          <a:ln>
            <a:solidFill>
              <a:schemeClr val="tx1"/>
            </a:solidFill>
          </a:ln>
        </p:spPr>
      </p:pic>
      <p:sp>
        <p:nvSpPr>
          <p:cNvPr id="10" name="TextBox 9">
            <a:extLst>
              <a:ext uri="{FF2B5EF4-FFF2-40B4-BE49-F238E27FC236}">
                <a16:creationId xmlns:a16="http://schemas.microsoft.com/office/drawing/2014/main" id="{05915778-AF24-4C88-ABB4-C4D4CCA467F4}"/>
              </a:ext>
            </a:extLst>
          </p:cNvPr>
          <p:cNvSpPr txBox="1"/>
          <p:nvPr/>
        </p:nvSpPr>
        <p:spPr>
          <a:xfrm>
            <a:off x="329099" y="6336225"/>
            <a:ext cx="4421912" cy="230832"/>
          </a:xfrm>
          <a:prstGeom prst="rect">
            <a:avLst/>
          </a:prstGeom>
          <a:noFill/>
        </p:spPr>
        <p:txBody>
          <a:bodyPr wrap="square">
            <a:spAutoFit/>
          </a:bodyPr>
          <a:lstStyle/>
          <a:p>
            <a:r>
              <a:rPr lang="en-US" sz="900" dirty="0">
                <a:solidFill>
                  <a:schemeClr val="bg1">
                    <a:lumMod val="85000"/>
                  </a:schemeClr>
                </a:solidFill>
              </a:rPr>
              <a:t>1. An Overview of Ground Water in Maryland, </a:t>
            </a:r>
            <a:r>
              <a:rPr lang="en-US" sz="900" i="1" dirty="0">
                <a:solidFill>
                  <a:schemeClr val="bg1">
                    <a:lumMod val="85000"/>
                  </a:schemeClr>
                </a:solidFill>
              </a:rPr>
              <a:t>Maryland Geological Survey</a:t>
            </a:r>
            <a:r>
              <a:rPr lang="en-US" sz="900" dirty="0">
                <a:solidFill>
                  <a:schemeClr val="bg1">
                    <a:lumMod val="85000"/>
                  </a:schemeClr>
                </a:solidFill>
              </a:rPr>
              <a:t>, 2009</a:t>
            </a:r>
          </a:p>
        </p:txBody>
      </p:sp>
      <p:pic>
        <p:nvPicPr>
          <p:cNvPr id="12" name="Picture 11">
            <a:extLst>
              <a:ext uri="{FF2B5EF4-FFF2-40B4-BE49-F238E27FC236}">
                <a16:creationId xmlns:a16="http://schemas.microsoft.com/office/drawing/2014/main" id="{71AF93D2-8966-46DC-B283-5F3C23D357FD}"/>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472160" y="4012543"/>
            <a:ext cx="3358382" cy="2554514"/>
          </a:xfrm>
          <a:prstGeom prst="ellipse">
            <a:avLst/>
          </a:prstGeom>
          <a:ln w="3175"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 name="TextBox 12">
            <a:extLst>
              <a:ext uri="{FF2B5EF4-FFF2-40B4-BE49-F238E27FC236}">
                <a16:creationId xmlns:a16="http://schemas.microsoft.com/office/drawing/2014/main" id="{02D90669-930C-4FEE-BE0F-14DA4ABCF30B}"/>
              </a:ext>
            </a:extLst>
          </p:cNvPr>
          <p:cNvSpPr txBox="1"/>
          <p:nvPr/>
        </p:nvSpPr>
        <p:spPr>
          <a:xfrm>
            <a:off x="325122" y="6567057"/>
            <a:ext cx="6096000" cy="230832"/>
          </a:xfrm>
          <a:prstGeom prst="rect">
            <a:avLst/>
          </a:prstGeom>
          <a:noFill/>
        </p:spPr>
        <p:txBody>
          <a:bodyPr wrap="square">
            <a:spAutoFit/>
          </a:bodyPr>
          <a:lstStyle/>
          <a:p>
            <a:r>
              <a:rPr lang="en-US" sz="900" dirty="0">
                <a:solidFill>
                  <a:schemeClr val="bg1">
                    <a:lumMod val="85000"/>
                  </a:schemeClr>
                </a:solidFill>
                <a:effectLst/>
              </a:rPr>
              <a:t>2. Earle, S. (2019). Groundwater and Aquifers. In </a:t>
            </a:r>
            <a:r>
              <a:rPr lang="en-US" sz="900" i="1" dirty="0">
                <a:solidFill>
                  <a:schemeClr val="bg1">
                    <a:lumMod val="85000"/>
                  </a:schemeClr>
                </a:solidFill>
                <a:effectLst/>
              </a:rPr>
              <a:t>Physical Geology</a:t>
            </a:r>
            <a:r>
              <a:rPr lang="en-US" sz="900" dirty="0">
                <a:solidFill>
                  <a:schemeClr val="bg1">
                    <a:lumMod val="85000"/>
                  </a:schemeClr>
                </a:solidFill>
                <a:effectLst/>
              </a:rPr>
              <a:t>. Creative Commons.</a:t>
            </a:r>
          </a:p>
        </p:txBody>
      </p:sp>
      <p:sp>
        <p:nvSpPr>
          <p:cNvPr id="14" name="TextBox 13">
            <a:extLst>
              <a:ext uri="{FF2B5EF4-FFF2-40B4-BE49-F238E27FC236}">
                <a16:creationId xmlns:a16="http://schemas.microsoft.com/office/drawing/2014/main" id="{ACFCE26D-F7B3-4EA8-B264-258E093CB00A}"/>
              </a:ext>
            </a:extLst>
          </p:cNvPr>
          <p:cNvSpPr txBox="1"/>
          <p:nvPr/>
        </p:nvSpPr>
        <p:spPr>
          <a:xfrm>
            <a:off x="346894" y="5852843"/>
            <a:ext cx="481274" cy="230832"/>
          </a:xfrm>
          <a:prstGeom prst="rect">
            <a:avLst/>
          </a:prstGeom>
          <a:noFill/>
        </p:spPr>
        <p:txBody>
          <a:bodyPr wrap="square">
            <a:spAutoFit/>
          </a:bodyPr>
          <a:lstStyle/>
          <a:p>
            <a:r>
              <a:rPr lang="en-US" sz="900" dirty="0">
                <a:solidFill>
                  <a:schemeClr val="bg1">
                    <a:lumMod val="85000"/>
                  </a:schemeClr>
                </a:solidFill>
              </a:rPr>
              <a:t>1.</a:t>
            </a:r>
          </a:p>
        </p:txBody>
      </p:sp>
      <p:sp>
        <p:nvSpPr>
          <p:cNvPr id="15" name="TextBox 14">
            <a:extLst>
              <a:ext uri="{FF2B5EF4-FFF2-40B4-BE49-F238E27FC236}">
                <a16:creationId xmlns:a16="http://schemas.microsoft.com/office/drawing/2014/main" id="{37354908-C5E9-4807-8A68-40DB797CDD96}"/>
              </a:ext>
            </a:extLst>
          </p:cNvPr>
          <p:cNvSpPr txBox="1"/>
          <p:nvPr/>
        </p:nvSpPr>
        <p:spPr>
          <a:xfrm>
            <a:off x="6394811" y="3385456"/>
            <a:ext cx="481274" cy="230832"/>
          </a:xfrm>
          <a:prstGeom prst="rect">
            <a:avLst/>
          </a:prstGeom>
          <a:noFill/>
        </p:spPr>
        <p:txBody>
          <a:bodyPr wrap="square">
            <a:spAutoFit/>
          </a:bodyPr>
          <a:lstStyle/>
          <a:p>
            <a:r>
              <a:rPr lang="en-US" sz="900" dirty="0">
                <a:solidFill>
                  <a:schemeClr val="bg1"/>
                </a:solidFill>
              </a:rPr>
              <a:t>1.</a:t>
            </a:r>
          </a:p>
        </p:txBody>
      </p:sp>
      <p:sp>
        <p:nvSpPr>
          <p:cNvPr id="18" name="TextBox 17">
            <a:extLst>
              <a:ext uri="{FF2B5EF4-FFF2-40B4-BE49-F238E27FC236}">
                <a16:creationId xmlns:a16="http://schemas.microsoft.com/office/drawing/2014/main" id="{4BA1D055-953A-4788-9F88-BC23997BDD72}"/>
              </a:ext>
            </a:extLst>
          </p:cNvPr>
          <p:cNvSpPr txBox="1"/>
          <p:nvPr/>
        </p:nvSpPr>
        <p:spPr>
          <a:xfrm>
            <a:off x="6884671" y="6299240"/>
            <a:ext cx="481274" cy="230832"/>
          </a:xfrm>
          <a:prstGeom prst="rect">
            <a:avLst/>
          </a:prstGeom>
          <a:noFill/>
        </p:spPr>
        <p:txBody>
          <a:bodyPr wrap="square">
            <a:spAutoFit/>
          </a:bodyPr>
          <a:lstStyle/>
          <a:p>
            <a:r>
              <a:rPr lang="en-US" sz="900" dirty="0">
                <a:solidFill>
                  <a:schemeClr val="bg1">
                    <a:lumMod val="65000"/>
                  </a:schemeClr>
                </a:solidFill>
              </a:rPr>
              <a:t>2.</a:t>
            </a:r>
            <a:r>
              <a:rPr lang="en-US" sz="900" dirty="0">
                <a:solidFill>
                  <a:schemeClr val="bg1"/>
                </a:solidFill>
              </a:rPr>
              <a:t>.</a:t>
            </a:r>
          </a:p>
        </p:txBody>
      </p:sp>
    </p:spTree>
    <p:extLst>
      <p:ext uri="{BB962C8B-B14F-4D97-AF65-F5344CB8AC3E}">
        <p14:creationId xmlns:p14="http://schemas.microsoft.com/office/powerpoint/2010/main" val="3578225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ACC3-9B3D-402B-ADD8-80BCD805573E}"/>
              </a:ext>
            </a:extLst>
          </p:cNvPr>
          <p:cNvSpPr>
            <a:spLocks noGrp="1"/>
          </p:cNvSpPr>
          <p:nvPr>
            <p:ph type="ctrTitle"/>
          </p:nvPr>
        </p:nvSpPr>
        <p:spPr>
          <a:xfrm>
            <a:off x="347472" y="1265562"/>
            <a:ext cx="4486656" cy="1645920"/>
          </a:xfrm>
        </p:spPr>
        <p:txBody>
          <a:bodyPr>
            <a:normAutofit fontScale="90000"/>
          </a:bodyPr>
          <a:lstStyle/>
          <a:p>
            <a:r>
              <a:rPr lang="en-US" sz="3200" dirty="0"/>
              <a:t>Value</a:t>
            </a:r>
            <a:br>
              <a:rPr lang="en-US" sz="3200" dirty="0"/>
            </a:br>
            <a:r>
              <a:rPr lang="en-US" sz="3200" dirty="0"/>
              <a:t>---</a:t>
            </a:r>
            <a:br>
              <a:rPr lang="en-US" sz="3200" dirty="0"/>
            </a:br>
            <a:r>
              <a:rPr lang="en-US" sz="3200" dirty="0"/>
              <a:t>risk</a:t>
            </a:r>
          </a:p>
        </p:txBody>
      </p:sp>
      <p:pic>
        <p:nvPicPr>
          <p:cNvPr id="1026" name="Picture 2" descr="Picture">
            <a:extLst>
              <a:ext uri="{FF2B5EF4-FFF2-40B4-BE49-F238E27FC236}">
                <a16:creationId xmlns:a16="http://schemas.microsoft.com/office/drawing/2014/main" id="{77A0A5BA-B4EA-4E38-8B8F-7B7445B0C5E6}"/>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t="9244" b="1231"/>
          <a:stretch/>
        </p:blipFill>
        <p:spPr bwMode="auto">
          <a:xfrm>
            <a:off x="5333999" y="1014277"/>
            <a:ext cx="4452258" cy="250766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7" name="Picture 4" descr="Aquifer visual">
            <a:extLst>
              <a:ext uri="{FF2B5EF4-FFF2-40B4-BE49-F238E27FC236}">
                <a16:creationId xmlns:a16="http://schemas.microsoft.com/office/drawing/2014/main" id="{23B4D4D0-69E5-448D-A44C-4FD3F83BB341}"/>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r="-2"/>
          <a:stretch/>
        </p:blipFill>
        <p:spPr bwMode="auto">
          <a:xfrm>
            <a:off x="5333999" y="3796537"/>
            <a:ext cx="4452258" cy="250271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0F39B14-4C46-42EF-A65E-5DECD955CA7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333998" y="742490"/>
            <a:ext cx="4452258" cy="372747"/>
          </a:xfrm>
          <a:prstGeom prst="rect">
            <a:avLst/>
          </a:prstGeom>
          <a:ln>
            <a:solidFill>
              <a:schemeClr val="bg1"/>
            </a:solidFill>
          </a:ln>
        </p:spPr>
      </p:pic>
      <p:pic>
        <p:nvPicPr>
          <p:cNvPr id="13" name="Picture 12" descr="Logo&#10;&#10;Description automatically generated">
            <a:extLst>
              <a:ext uri="{FF2B5EF4-FFF2-40B4-BE49-F238E27FC236}">
                <a16:creationId xmlns:a16="http://schemas.microsoft.com/office/drawing/2014/main" id="{BD07691F-531A-4437-9DB1-6312CF80002D}"/>
              </a:ext>
            </a:extLst>
          </p:cNvPr>
          <p:cNvPicPr>
            <a:picLocks noChangeAspect="1"/>
          </p:cNvPicPr>
          <p:nvPr/>
        </p:nvPicPr>
        <p:blipFill>
          <a:blip r:embed="rId6"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4" name="Picture 13" descr="Icon&#10;&#10;Description automatically generated">
            <a:extLst>
              <a:ext uri="{FF2B5EF4-FFF2-40B4-BE49-F238E27FC236}">
                <a16:creationId xmlns:a16="http://schemas.microsoft.com/office/drawing/2014/main" id="{0252F420-AB76-4574-9AE9-43FAA9E32BF4}"/>
              </a:ext>
            </a:extLst>
          </p:cNvPr>
          <p:cNvPicPr>
            <a:picLocks noChangeAspect="1"/>
          </p:cNvPicPr>
          <p:nvPr/>
        </p:nvPicPr>
        <p:blipFill>
          <a:blip r:embed="rId7"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
        <p:nvSpPr>
          <p:cNvPr id="15" name="Slide Number Placeholder 2">
            <a:extLst>
              <a:ext uri="{FF2B5EF4-FFF2-40B4-BE49-F238E27FC236}">
                <a16:creationId xmlns:a16="http://schemas.microsoft.com/office/drawing/2014/main" id="{C5F33F7E-4B13-422C-8CD3-453598F30673}"/>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bg1"/>
                </a:solidFill>
              </a:rPr>
              <a:pPr/>
              <a:t>4</a:t>
            </a:fld>
            <a:endParaRPr lang="en-US" dirty="0">
              <a:solidFill>
                <a:schemeClr val="bg1"/>
              </a:solidFill>
            </a:endParaRPr>
          </a:p>
        </p:txBody>
      </p:sp>
      <p:sp>
        <p:nvSpPr>
          <p:cNvPr id="6" name="TextBox 5">
            <a:extLst>
              <a:ext uri="{FF2B5EF4-FFF2-40B4-BE49-F238E27FC236}">
                <a16:creationId xmlns:a16="http://schemas.microsoft.com/office/drawing/2014/main" id="{CA710F41-DA24-4DE4-955B-CE1F1C138681}"/>
              </a:ext>
            </a:extLst>
          </p:cNvPr>
          <p:cNvSpPr txBox="1"/>
          <p:nvPr/>
        </p:nvSpPr>
        <p:spPr>
          <a:xfrm>
            <a:off x="838199" y="3429000"/>
            <a:ext cx="3831771"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a:t>State vs. State</a:t>
            </a:r>
          </a:p>
          <a:p>
            <a:pPr marL="285750" indent="-285750">
              <a:buFont typeface="Arial" panose="020B0604020202020204" pitchFamily="34" charset="0"/>
              <a:buChar char="•"/>
            </a:pPr>
            <a:r>
              <a:rPr lang="en-US" sz="2400" dirty="0"/>
              <a:t>Industry vs. environment</a:t>
            </a:r>
          </a:p>
          <a:p>
            <a:pPr marL="285750" indent="-285750">
              <a:buFont typeface="Arial" panose="020B0604020202020204" pitchFamily="34" charset="0"/>
              <a:buChar char="•"/>
            </a:pPr>
            <a:r>
              <a:rPr lang="en-US" sz="2400" dirty="0"/>
              <a:t>Agriculture vs. direct consumption</a:t>
            </a:r>
          </a:p>
        </p:txBody>
      </p:sp>
      <p:sp>
        <p:nvSpPr>
          <p:cNvPr id="17" name="TextBox 16">
            <a:extLst>
              <a:ext uri="{FF2B5EF4-FFF2-40B4-BE49-F238E27FC236}">
                <a16:creationId xmlns:a16="http://schemas.microsoft.com/office/drawing/2014/main" id="{379E7CE9-3962-426B-A9EC-41DE35F5FD56}"/>
              </a:ext>
            </a:extLst>
          </p:cNvPr>
          <p:cNvSpPr txBox="1"/>
          <p:nvPr/>
        </p:nvSpPr>
        <p:spPr>
          <a:xfrm>
            <a:off x="5245827" y="6334821"/>
            <a:ext cx="6096000" cy="246221"/>
          </a:xfrm>
          <a:prstGeom prst="rect">
            <a:avLst/>
          </a:prstGeom>
          <a:noFill/>
        </p:spPr>
        <p:txBody>
          <a:bodyPr wrap="square">
            <a:spAutoFit/>
          </a:bodyPr>
          <a:lstStyle/>
          <a:p>
            <a:r>
              <a:rPr lang="en-US" sz="1000" dirty="0">
                <a:solidFill>
                  <a:schemeClr val="tx1">
                    <a:lumMod val="85000"/>
                  </a:schemeClr>
                </a:solidFill>
                <a:effectLst/>
              </a:rPr>
              <a:t>First-Arai, L. (2020). In a cross-state aquifer spat, a view of a water-stressed future.  </a:t>
            </a:r>
          </a:p>
        </p:txBody>
      </p:sp>
    </p:spTree>
    <p:extLst>
      <p:ext uri="{BB962C8B-B14F-4D97-AF65-F5344CB8AC3E}">
        <p14:creationId xmlns:p14="http://schemas.microsoft.com/office/powerpoint/2010/main" val="73230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D230-4E32-4BBA-B610-D28B22C70D91}"/>
              </a:ext>
            </a:extLst>
          </p:cNvPr>
          <p:cNvSpPr>
            <a:spLocks noGrp="1"/>
          </p:cNvSpPr>
          <p:nvPr>
            <p:ph type="title"/>
          </p:nvPr>
        </p:nvSpPr>
        <p:spPr/>
        <p:txBody>
          <a:bodyPr/>
          <a:lstStyle/>
          <a:p>
            <a:r>
              <a:rPr lang="en-US" dirty="0"/>
              <a:t>Building The ensemble</a:t>
            </a:r>
          </a:p>
        </p:txBody>
      </p:sp>
      <p:sp>
        <p:nvSpPr>
          <p:cNvPr id="3" name="Cube 2">
            <a:extLst>
              <a:ext uri="{FF2B5EF4-FFF2-40B4-BE49-F238E27FC236}">
                <a16:creationId xmlns:a16="http://schemas.microsoft.com/office/drawing/2014/main" id="{F7FC7A93-C3AB-4E89-B5CB-9E785EC7C871}"/>
              </a:ext>
            </a:extLst>
          </p:cNvPr>
          <p:cNvSpPr/>
          <p:nvPr/>
        </p:nvSpPr>
        <p:spPr>
          <a:xfrm>
            <a:off x="4681255" y="3191132"/>
            <a:ext cx="2829491" cy="2521937"/>
          </a:xfrm>
          <a:prstGeom prst="cube">
            <a:avLst/>
          </a:prstGeom>
          <a:solidFill>
            <a:schemeClr val="accent4">
              <a:lumMod val="60000"/>
              <a:lumOff val="40000"/>
            </a:schemeClr>
          </a:solidFill>
          <a:ln w="285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bg2"/>
              </a:solidFill>
            </a:endParaRPr>
          </a:p>
        </p:txBody>
      </p:sp>
      <p:sp>
        <p:nvSpPr>
          <p:cNvPr id="4" name="Flowchart: Connector 3">
            <a:extLst>
              <a:ext uri="{FF2B5EF4-FFF2-40B4-BE49-F238E27FC236}">
                <a16:creationId xmlns:a16="http://schemas.microsoft.com/office/drawing/2014/main" id="{F90C4B32-5DD1-4F02-9CEE-78EE51E50700}"/>
              </a:ext>
            </a:extLst>
          </p:cNvPr>
          <p:cNvSpPr/>
          <p:nvPr/>
        </p:nvSpPr>
        <p:spPr>
          <a:xfrm>
            <a:off x="7180371" y="4359834"/>
            <a:ext cx="219681" cy="184532"/>
          </a:xfrm>
          <a:prstGeom prst="flowChartConnector">
            <a:avLst/>
          </a:prstGeom>
          <a:solidFill>
            <a:schemeClr val="bg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09AB45B2-C6CC-4E2D-8A5A-FA29062B965C}"/>
              </a:ext>
            </a:extLst>
          </p:cNvPr>
          <p:cNvSpPr/>
          <p:nvPr/>
        </p:nvSpPr>
        <p:spPr>
          <a:xfrm>
            <a:off x="6588673" y="4724885"/>
            <a:ext cx="219681" cy="184532"/>
          </a:xfrm>
          <a:prstGeom prst="flowChartConnector">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1080000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25930C66-3B9E-488E-8D5C-0C94885236A0}"/>
              </a:ext>
            </a:extLst>
          </p:cNvPr>
          <p:cNvSpPr/>
          <p:nvPr/>
        </p:nvSpPr>
        <p:spPr>
          <a:xfrm>
            <a:off x="6872903" y="3270037"/>
            <a:ext cx="219681" cy="184532"/>
          </a:xfrm>
          <a:prstGeom prst="flowChartConnector">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1080000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F6D7F8ED-789A-469C-BBC5-7C918E37113C}"/>
              </a:ext>
            </a:extLst>
          </p:cNvPr>
          <p:cNvCxnSpPr>
            <a:cxnSpLocks/>
          </p:cNvCxnSpPr>
          <p:nvPr/>
        </p:nvCxnSpPr>
        <p:spPr>
          <a:xfrm>
            <a:off x="5320168" y="3188589"/>
            <a:ext cx="0" cy="1940516"/>
          </a:xfrm>
          <a:prstGeom prst="line">
            <a:avLst/>
          </a:prstGeom>
          <a:ln>
            <a:solidFill>
              <a:schemeClr val="tx1">
                <a:lumMod val="50000"/>
                <a:lumOff val="50000"/>
              </a:schemeClr>
            </a:solidFill>
          </a:ln>
        </p:spPr>
        <p:style>
          <a:lnRef idx="1">
            <a:schemeClr val="accent3"/>
          </a:lnRef>
          <a:fillRef idx="0">
            <a:schemeClr val="accent3"/>
          </a:fillRef>
          <a:effectRef idx="0">
            <a:schemeClr val="accent3"/>
          </a:effectRef>
          <a:fontRef idx="minor">
            <a:schemeClr val="tx1"/>
          </a:fontRef>
        </p:style>
      </p:cxnSp>
      <p:sp>
        <p:nvSpPr>
          <p:cNvPr id="9" name="Flowchart: Connector 8">
            <a:extLst>
              <a:ext uri="{FF2B5EF4-FFF2-40B4-BE49-F238E27FC236}">
                <a16:creationId xmlns:a16="http://schemas.microsoft.com/office/drawing/2014/main" id="{E89E1D08-EBA9-4CC5-A822-E891D51EFD35}"/>
              </a:ext>
            </a:extLst>
          </p:cNvPr>
          <p:cNvSpPr/>
          <p:nvPr/>
        </p:nvSpPr>
        <p:spPr>
          <a:xfrm>
            <a:off x="7180371" y="3683217"/>
            <a:ext cx="219681" cy="184532"/>
          </a:xfrm>
          <a:prstGeom prst="flowChartConnector">
            <a:avLst/>
          </a:prstGeom>
          <a:solidFill>
            <a:schemeClr val="bg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822A21E5-7C21-409F-8FE1-EB028CC6B021}"/>
              </a:ext>
            </a:extLst>
          </p:cNvPr>
          <p:cNvSpPr/>
          <p:nvPr/>
        </p:nvSpPr>
        <p:spPr>
          <a:xfrm>
            <a:off x="7070531" y="4976910"/>
            <a:ext cx="219681" cy="184532"/>
          </a:xfrm>
          <a:prstGeom prst="flowChartConnector">
            <a:avLst/>
          </a:prstGeom>
          <a:solidFill>
            <a:schemeClr val="bg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25CC6C5C-DC55-46D2-963F-E56362606971}"/>
              </a:ext>
            </a:extLst>
          </p:cNvPr>
          <p:cNvSpPr/>
          <p:nvPr/>
        </p:nvSpPr>
        <p:spPr>
          <a:xfrm>
            <a:off x="6621457" y="5403588"/>
            <a:ext cx="219681" cy="184532"/>
          </a:xfrm>
          <a:prstGeom prst="flowChartConnector">
            <a:avLst/>
          </a:prstGeom>
          <a:solidFill>
            <a:schemeClr val="bg2">
              <a:lumMod val="9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69F9311-A8DD-4104-97FC-04B4785847A3}"/>
              </a:ext>
            </a:extLst>
          </p:cNvPr>
          <p:cNvSpPr/>
          <p:nvPr/>
        </p:nvSpPr>
        <p:spPr>
          <a:xfrm>
            <a:off x="4878670" y="4154939"/>
            <a:ext cx="219681" cy="184532"/>
          </a:xfrm>
          <a:prstGeom prst="flowChartConnector">
            <a:avLst/>
          </a:prstGeom>
          <a:solidFill>
            <a:schemeClr val="bg2">
              <a:lumMod val="9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B75B459F-A548-48F1-9B7A-90A31A5212D7}"/>
              </a:ext>
            </a:extLst>
          </p:cNvPr>
          <p:cNvSpPr/>
          <p:nvPr/>
        </p:nvSpPr>
        <p:spPr>
          <a:xfrm>
            <a:off x="6624114" y="3919449"/>
            <a:ext cx="219681" cy="184532"/>
          </a:xfrm>
          <a:prstGeom prst="flowChartConnector">
            <a:avLst/>
          </a:prstGeom>
          <a:solidFill>
            <a:schemeClr val="bg2">
              <a:lumMod val="9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59B01790-9138-4BD0-BA9D-83CC42CD3EE4}"/>
              </a:ext>
            </a:extLst>
          </p:cNvPr>
          <p:cNvSpPr/>
          <p:nvPr/>
        </p:nvSpPr>
        <p:spPr>
          <a:xfrm>
            <a:off x="5536271" y="3429000"/>
            <a:ext cx="219681" cy="184532"/>
          </a:xfrm>
          <a:prstGeom prst="flowChartConnector">
            <a:avLst/>
          </a:prstGeom>
          <a:solidFill>
            <a:schemeClr val="bg2">
              <a:lumMod val="9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D0F230B7-8992-4EF4-A492-9A36A4332EC3}"/>
              </a:ext>
            </a:extLst>
          </p:cNvPr>
          <p:cNvSpPr/>
          <p:nvPr/>
        </p:nvSpPr>
        <p:spPr>
          <a:xfrm>
            <a:off x="5541986" y="4767730"/>
            <a:ext cx="219681" cy="184532"/>
          </a:xfrm>
          <a:prstGeom prst="flowChartConnector">
            <a:avLst/>
          </a:prstGeom>
          <a:solidFill>
            <a:schemeClr val="bg2">
              <a:lumMod val="9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D256AE12-7E60-4870-85BA-25603CA227A3}"/>
              </a:ext>
            </a:extLst>
          </p:cNvPr>
          <p:cNvSpPr/>
          <p:nvPr/>
        </p:nvSpPr>
        <p:spPr>
          <a:xfrm>
            <a:off x="880239" y="2410897"/>
            <a:ext cx="2147005" cy="2087344"/>
          </a:xfrm>
          <a:prstGeom prst="flowChartConnector">
            <a:avLst/>
          </a:prstGeom>
          <a:solidFill>
            <a:schemeClr val="accent2">
              <a:lumMod val="40000"/>
              <a:lumOff val="60000"/>
            </a:schemeClr>
          </a:solidFill>
          <a:ln w="28575">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D5595B-8C80-4077-9772-D4D13ABFC394}"/>
              </a:ext>
            </a:extLst>
          </p:cNvPr>
          <p:cNvSpPr/>
          <p:nvPr/>
        </p:nvSpPr>
        <p:spPr>
          <a:xfrm>
            <a:off x="930311" y="2795654"/>
            <a:ext cx="2046863" cy="1323439"/>
          </a:xfrm>
          <a:prstGeom prst="rect">
            <a:avLst/>
          </a:prstGeom>
          <a:noFill/>
        </p:spPr>
        <p:txBody>
          <a:bodyPr wrap="square" lIns="91440" tIns="45720" rIns="91440" bIns="45720">
            <a:spAutoFit/>
          </a:bodyPr>
          <a:lstStyle/>
          <a:p>
            <a:pPr algn="ctr"/>
            <a:r>
              <a:rPr lang="en-US" sz="2000" dirty="0"/>
              <a:t>Velocity</a:t>
            </a:r>
          </a:p>
          <a:p>
            <a:pPr algn="ctr"/>
            <a:r>
              <a:rPr lang="en-US" sz="2000" dirty="0"/>
              <a:t>Dispersion</a:t>
            </a:r>
          </a:p>
          <a:p>
            <a:pPr algn="ctr"/>
            <a:r>
              <a:rPr lang="en-US" sz="2000" dirty="0"/>
              <a:t>Retardation</a:t>
            </a:r>
          </a:p>
          <a:p>
            <a:pPr algn="ctr"/>
            <a:r>
              <a:rPr lang="en-US" sz="2000" dirty="0"/>
              <a:t>Lambda</a:t>
            </a:r>
          </a:p>
        </p:txBody>
      </p:sp>
      <p:cxnSp>
        <p:nvCxnSpPr>
          <p:cNvPr id="21" name="Straight Connector 20">
            <a:extLst>
              <a:ext uri="{FF2B5EF4-FFF2-40B4-BE49-F238E27FC236}">
                <a16:creationId xmlns:a16="http://schemas.microsoft.com/office/drawing/2014/main" id="{B5DA0220-5105-4CC2-B2CB-148232868AAD}"/>
              </a:ext>
            </a:extLst>
          </p:cNvPr>
          <p:cNvCxnSpPr>
            <a:cxnSpLocks/>
            <a:endCxn id="16" idx="6"/>
          </p:cNvCxnSpPr>
          <p:nvPr/>
        </p:nvCxnSpPr>
        <p:spPr>
          <a:xfrm flipH="1" flipV="1">
            <a:off x="3027244" y="3454569"/>
            <a:ext cx="1970044" cy="2001012"/>
          </a:xfrm>
          <a:prstGeom prst="line">
            <a:avLst/>
          </a:prstGeom>
          <a:ln>
            <a:solidFill>
              <a:schemeClr val="tx1"/>
            </a:solidFill>
          </a:ln>
        </p:spPr>
        <p:style>
          <a:lnRef idx="1">
            <a:schemeClr val="accent3"/>
          </a:lnRef>
          <a:fillRef idx="0">
            <a:schemeClr val="accent3"/>
          </a:fillRef>
          <a:effectRef idx="0">
            <a:schemeClr val="accent3"/>
          </a:effectRef>
          <a:fontRef idx="minor">
            <a:schemeClr val="tx1"/>
          </a:fontRef>
        </p:style>
      </p:cxnSp>
      <p:cxnSp>
        <p:nvCxnSpPr>
          <p:cNvPr id="22" name="Straight Connector 21">
            <a:extLst>
              <a:ext uri="{FF2B5EF4-FFF2-40B4-BE49-F238E27FC236}">
                <a16:creationId xmlns:a16="http://schemas.microsoft.com/office/drawing/2014/main" id="{62702B2E-68EC-4B41-9B6D-C79048B1FE96}"/>
              </a:ext>
            </a:extLst>
          </p:cNvPr>
          <p:cNvCxnSpPr>
            <a:cxnSpLocks/>
            <a:stCxn id="5" idx="4"/>
            <a:endCxn id="16" idx="4"/>
          </p:cNvCxnSpPr>
          <p:nvPr/>
        </p:nvCxnSpPr>
        <p:spPr>
          <a:xfrm flipH="1" flipV="1">
            <a:off x="1953742" y="4498241"/>
            <a:ext cx="2993193" cy="1141871"/>
          </a:xfrm>
          <a:prstGeom prst="line">
            <a:avLst/>
          </a:prstGeom>
          <a:ln>
            <a:solidFill>
              <a:schemeClr val="tx1"/>
            </a:solidFill>
          </a:ln>
        </p:spPr>
        <p:style>
          <a:lnRef idx="1">
            <a:schemeClr val="accent3"/>
          </a:lnRef>
          <a:fillRef idx="0">
            <a:schemeClr val="accent3"/>
          </a:fillRef>
          <a:effectRef idx="0">
            <a:schemeClr val="accent3"/>
          </a:effectRef>
          <a:fontRef idx="minor">
            <a:schemeClr val="tx1"/>
          </a:fontRef>
        </p:style>
      </p:cxnSp>
      <p:cxnSp>
        <p:nvCxnSpPr>
          <p:cNvPr id="26" name="Straight Connector 25">
            <a:extLst>
              <a:ext uri="{FF2B5EF4-FFF2-40B4-BE49-F238E27FC236}">
                <a16:creationId xmlns:a16="http://schemas.microsoft.com/office/drawing/2014/main" id="{D824AAFD-FCEB-4925-A5BA-2D99A3E392DC}"/>
              </a:ext>
            </a:extLst>
          </p:cNvPr>
          <p:cNvCxnSpPr>
            <a:cxnSpLocks/>
          </p:cNvCxnSpPr>
          <p:nvPr/>
        </p:nvCxnSpPr>
        <p:spPr>
          <a:xfrm flipH="1">
            <a:off x="4681255" y="5095077"/>
            <a:ext cx="638913" cy="617992"/>
          </a:xfrm>
          <a:prstGeom prst="line">
            <a:avLst/>
          </a:prstGeom>
          <a:ln>
            <a:solidFill>
              <a:schemeClr val="tx1">
                <a:lumMod val="50000"/>
                <a:lumOff val="50000"/>
              </a:schemeClr>
            </a:solidFill>
          </a:ln>
        </p:spPr>
        <p:style>
          <a:lnRef idx="1">
            <a:schemeClr val="accent3"/>
          </a:lnRef>
          <a:fillRef idx="0">
            <a:schemeClr val="accent3"/>
          </a:fillRef>
          <a:effectRef idx="0">
            <a:schemeClr val="accent3"/>
          </a:effectRef>
          <a:fontRef idx="minor">
            <a:schemeClr val="tx1"/>
          </a:fontRef>
        </p:style>
      </p:cxnSp>
      <p:sp>
        <p:nvSpPr>
          <p:cNvPr id="5" name="Flowchart: Connector 4">
            <a:extLst>
              <a:ext uri="{FF2B5EF4-FFF2-40B4-BE49-F238E27FC236}">
                <a16:creationId xmlns:a16="http://schemas.microsoft.com/office/drawing/2014/main" id="{3C01DA4E-FF2E-41C7-9F2A-9795F0AB69EF}"/>
              </a:ext>
            </a:extLst>
          </p:cNvPr>
          <p:cNvSpPr/>
          <p:nvPr/>
        </p:nvSpPr>
        <p:spPr>
          <a:xfrm>
            <a:off x="4837094" y="5455580"/>
            <a:ext cx="219681" cy="184532"/>
          </a:xfrm>
          <a:prstGeom prst="flowChartConnector">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1080000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1D7151F4-81B6-4509-A7D9-C64214D625F4}"/>
              </a:ext>
            </a:extLst>
          </p:cNvPr>
          <p:cNvCxnSpPr>
            <a:cxnSpLocks/>
          </p:cNvCxnSpPr>
          <p:nvPr/>
        </p:nvCxnSpPr>
        <p:spPr>
          <a:xfrm>
            <a:off x="5320168" y="5091932"/>
            <a:ext cx="1551665" cy="0"/>
          </a:xfrm>
          <a:prstGeom prst="line">
            <a:avLst/>
          </a:prstGeom>
          <a:ln>
            <a:solidFill>
              <a:schemeClr val="tx1">
                <a:lumMod val="50000"/>
                <a:lumOff val="50000"/>
              </a:schemeClr>
            </a:solidFill>
          </a:ln>
        </p:spPr>
        <p:style>
          <a:lnRef idx="1">
            <a:schemeClr val="accent3"/>
          </a:lnRef>
          <a:fillRef idx="0">
            <a:schemeClr val="accent3"/>
          </a:fillRef>
          <a:effectRef idx="0">
            <a:schemeClr val="accent3"/>
          </a:effectRef>
          <a:fontRef idx="minor">
            <a:schemeClr val="tx1"/>
          </a:fontRef>
        </p:style>
      </p:cxnSp>
      <p:sp>
        <p:nvSpPr>
          <p:cNvPr id="35" name="TextBox 34">
            <a:extLst>
              <a:ext uri="{FF2B5EF4-FFF2-40B4-BE49-F238E27FC236}">
                <a16:creationId xmlns:a16="http://schemas.microsoft.com/office/drawing/2014/main" id="{C890B872-D49E-4217-A093-3A5A23EA2AC4}"/>
              </a:ext>
            </a:extLst>
          </p:cNvPr>
          <p:cNvSpPr txBox="1"/>
          <p:nvPr/>
        </p:nvSpPr>
        <p:spPr>
          <a:xfrm>
            <a:off x="7822740" y="3290433"/>
            <a:ext cx="2672178" cy="461665"/>
          </a:xfrm>
          <a:prstGeom prst="rect">
            <a:avLst/>
          </a:prstGeom>
          <a:noFill/>
        </p:spPr>
        <p:txBody>
          <a:bodyPr wrap="square" rtlCol="0">
            <a:spAutoFit/>
          </a:bodyPr>
          <a:lstStyle/>
          <a:p>
            <a:r>
              <a:rPr lang="en-US" sz="2400" dirty="0"/>
              <a:t>Parameter space:</a:t>
            </a:r>
          </a:p>
        </p:txBody>
      </p:sp>
      <p:sp>
        <p:nvSpPr>
          <p:cNvPr id="36" name="TextBox 35">
            <a:extLst>
              <a:ext uri="{FF2B5EF4-FFF2-40B4-BE49-F238E27FC236}">
                <a16:creationId xmlns:a16="http://schemas.microsoft.com/office/drawing/2014/main" id="{77EB67C2-7BB9-4C9F-9AA8-6CA678FCC846}"/>
              </a:ext>
            </a:extLst>
          </p:cNvPr>
          <p:cNvSpPr txBox="1"/>
          <p:nvPr/>
        </p:nvSpPr>
        <p:spPr>
          <a:xfrm>
            <a:off x="7833626" y="3745058"/>
            <a:ext cx="3354304" cy="923330"/>
          </a:xfrm>
          <a:prstGeom prst="rect">
            <a:avLst/>
          </a:prstGeom>
          <a:noFill/>
        </p:spPr>
        <p:txBody>
          <a:bodyPr wrap="square" rtlCol="0">
            <a:spAutoFit/>
          </a:bodyPr>
          <a:lstStyle/>
          <a:p>
            <a:r>
              <a:rPr lang="en-US" sz="1800" dirty="0">
                <a:latin typeface="Tahoma" panose="020B0604030504040204" pitchFamily="34" charset="0"/>
                <a:ea typeface="Tahoma" panose="020B0604030504040204" pitchFamily="34" charset="0"/>
                <a:cs typeface="Tahoma" panose="020B0604030504040204" pitchFamily="34" charset="0"/>
              </a:rPr>
              <a:t>Parameter sets </a:t>
            </a:r>
          </a:p>
          <a:p>
            <a:r>
              <a:rPr lang="en-US" sz="1800" dirty="0">
                <a:latin typeface="Tahoma" panose="020B0604030504040204" pitchFamily="34" charset="0"/>
                <a:ea typeface="Tahoma" panose="020B0604030504040204" pitchFamily="34" charset="0"/>
                <a:cs typeface="Tahoma" panose="020B0604030504040204" pitchFamily="34" charset="0"/>
              </a:rPr>
              <a:t>representing subsurface conditions</a:t>
            </a:r>
          </a:p>
        </p:txBody>
      </p:sp>
      <p:sp>
        <p:nvSpPr>
          <p:cNvPr id="25" name="Slide Number Placeholder 2">
            <a:extLst>
              <a:ext uri="{FF2B5EF4-FFF2-40B4-BE49-F238E27FC236}">
                <a16:creationId xmlns:a16="http://schemas.microsoft.com/office/drawing/2014/main" id="{20B72DE4-22B4-480B-81A6-1D7D1F768F46}"/>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5</a:t>
            </a:fld>
            <a:endParaRPr lang="en-US" dirty="0">
              <a:solidFill>
                <a:schemeClr val="tx1"/>
              </a:solidFill>
            </a:endParaRPr>
          </a:p>
        </p:txBody>
      </p:sp>
      <p:pic>
        <p:nvPicPr>
          <p:cNvPr id="29" name="Picture 28" descr="Logo&#10;&#10;Description automatically generated">
            <a:extLst>
              <a:ext uri="{FF2B5EF4-FFF2-40B4-BE49-F238E27FC236}">
                <a16:creationId xmlns:a16="http://schemas.microsoft.com/office/drawing/2014/main" id="{0A9E0DD0-6F2C-4ADC-8D6B-02DEE9667359}"/>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31" name="Picture 30" descr="Icon&#10;&#10;Description automatically generated">
            <a:extLst>
              <a:ext uri="{FF2B5EF4-FFF2-40B4-BE49-F238E27FC236}">
                <a16:creationId xmlns:a16="http://schemas.microsoft.com/office/drawing/2014/main" id="{130FB766-8EE0-43B9-AFF0-AE0FE0206016}"/>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Tree>
    <p:extLst>
      <p:ext uri="{BB962C8B-B14F-4D97-AF65-F5344CB8AC3E}">
        <p14:creationId xmlns:p14="http://schemas.microsoft.com/office/powerpoint/2010/main" val="147278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102639B-3ACD-4CB5-9C16-170E58EF3642}"/>
              </a:ext>
            </a:extLst>
          </p:cNvPr>
          <p:cNvSpPr/>
          <p:nvPr/>
        </p:nvSpPr>
        <p:spPr>
          <a:xfrm>
            <a:off x="873760" y="1940560"/>
            <a:ext cx="2763520" cy="3393440"/>
          </a:xfrm>
          <a:prstGeom prst="roundRect">
            <a:avLst/>
          </a:prstGeom>
          <a:solidFill>
            <a:schemeClr val="accent6">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27EAB3-50E2-42D4-8969-8E6450ADA92C}"/>
              </a:ext>
            </a:extLst>
          </p:cNvPr>
          <p:cNvSpPr txBox="1"/>
          <p:nvPr/>
        </p:nvSpPr>
        <p:spPr>
          <a:xfrm>
            <a:off x="1097280" y="2082800"/>
            <a:ext cx="231648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Parameter space</a:t>
            </a:r>
          </a:p>
        </p:txBody>
      </p:sp>
      <p:sp>
        <p:nvSpPr>
          <p:cNvPr id="6" name="Rectangle: Rounded Corners 5">
            <a:extLst>
              <a:ext uri="{FF2B5EF4-FFF2-40B4-BE49-F238E27FC236}">
                <a16:creationId xmlns:a16="http://schemas.microsoft.com/office/drawing/2014/main" id="{5C84BFB1-D77F-4CC6-97F9-5385F5234D69}"/>
              </a:ext>
            </a:extLst>
          </p:cNvPr>
          <p:cNvSpPr/>
          <p:nvPr/>
        </p:nvSpPr>
        <p:spPr>
          <a:xfrm>
            <a:off x="4695410" y="2555180"/>
            <a:ext cx="1664750" cy="2194560"/>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389294-8452-4B38-B5BD-F4331EA475A6}"/>
              </a:ext>
            </a:extLst>
          </p:cNvPr>
          <p:cNvSpPr txBox="1"/>
          <p:nvPr/>
        </p:nvSpPr>
        <p:spPr>
          <a:xfrm>
            <a:off x="4756370" y="1759743"/>
            <a:ext cx="1542830" cy="707886"/>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Initial </a:t>
            </a:r>
          </a:p>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ensemble</a:t>
            </a:r>
          </a:p>
        </p:txBody>
      </p:sp>
      <p:sp>
        <p:nvSpPr>
          <p:cNvPr id="9" name="Title 1">
            <a:extLst>
              <a:ext uri="{FF2B5EF4-FFF2-40B4-BE49-F238E27FC236}">
                <a16:creationId xmlns:a16="http://schemas.microsoft.com/office/drawing/2014/main" id="{5C3E840F-4528-4441-BD6E-104FAA9E2988}"/>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a:t>Round 1</a:t>
            </a:r>
            <a:endParaRPr lang="en-US" dirty="0"/>
          </a:p>
        </p:txBody>
      </p:sp>
      <p:sp>
        <p:nvSpPr>
          <p:cNvPr id="13" name="Arrow: Right 12">
            <a:extLst>
              <a:ext uri="{FF2B5EF4-FFF2-40B4-BE49-F238E27FC236}">
                <a16:creationId xmlns:a16="http://schemas.microsoft.com/office/drawing/2014/main" id="{377F6EA7-6BF5-4F76-BF70-93D1E4542A2A}"/>
              </a:ext>
            </a:extLst>
          </p:cNvPr>
          <p:cNvSpPr/>
          <p:nvPr/>
        </p:nvSpPr>
        <p:spPr>
          <a:xfrm>
            <a:off x="3637279" y="3429000"/>
            <a:ext cx="1272177"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Slide Number Placeholder 2">
            <a:extLst>
              <a:ext uri="{FF2B5EF4-FFF2-40B4-BE49-F238E27FC236}">
                <a16:creationId xmlns:a16="http://schemas.microsoft.com/office/drawing/2014/main" id="{E6B94DEB-A4FF-42EC-A4ED-0DF1CB2C71A6}"/>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6</a:t>
            </a:fld>
            <a:endParaRPr lang="en-US" dirty="0">
              <a:solidFill>
                <a:schemeClr val="tx1"/>
              </a:solidFill>
            </a:endParaRPr>
          </a:p>
        </p:txBody>
      </p:sp>
      <p:pic>
        <p:nvPicPr>
          <p:cNvPr id="12" name="Picture 11" descr="Logo&#10;&#10;Description automatically generated">
            <a:extLst>
              <a:ext uri="{FF2B5EF4-FFF2-40B4-BE49-F238E27FC236}">
                <a16:creationId xmlns:a16="http://schemas.microsoft.com/office/drawing/2014/main" id="{24B66D3B-C849-43F5-A613-E2582ECF7144}"/>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4" name="Picture 13" descr="Icon&#10;&#10;Description automatically generated">
            <a:extLst>
              <a:ext uri="{FF2B5EF4-FFF2-40B4-BE49-F238E27FC236}">
                <a16:creationId xmlns:a16="http://schemas.microsoft.com/office/drawing/2014/main" id="{F7E14182-14F6-4DA6-BBF6-101884355D8D}"/>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Tree>
    <p:extLst>
      <p:ext uri="{BB962C8B-B14F-4D97-AF65-F5344CB8AC3E}">
        <p14:creationId xmlns:p14="http://schemas.microsoft.com/office/powerpoint/2010/main" val="338235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102639B-3ACD-4CB5-9C16-170E58EF3642}"/>
              </a:ext>
            </a:extLst>
          </p:cNvPr>
          <p:cNvSpPr/>
          <p:nvPr/>
        </p:nvSpPr>
        <p:spPr>
          <a:xfrm>
            <a:off x="873760" y="1940560"/>
            <a:ext cx="2763520" cy="3393440"/>
          </a:xfrm>
          <a:prstGeom prst="roundRect">
            <a:avLst/>
          </a:prstGeom>
          <a:solidFill>
            <a:schemeClr val="accent6">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527EAB3-50E2-42D4-8969-8E6450ADA92C}"/>
              </a:ext>
            </a:extLst>
          </p:cNvPr>
          <p:cNvSpPr txBox="1"/>
          <p:nvPr/>
        </p:nvSpPr>
        <p:spPr>
          <a:xfrm>
            <a:off x="1097280" y="2082800"/>
            <a:ext cx="231648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Parameter space</a:t>
            </a:r>
          </a:p>
        </p:txBody>
      </p:sp>
      <p:sp>
        <p:nvSpPr>
          <p:cNvPr id="6" name="Rectangle: Rounded Corners 5">
            <a:extLst>
              <a:ext uri="{FF2B5EF4-FFF2-40B4-BE49-F238E27FC236}">
                <a16:creationId xmlns:a16="http://schemas.microsoft.com/office/drawing/2014/main" id="{5C84BFB1-D77F-4CC6-97F9-5385F5234D69}"/>
              </a:ext>
            </a:extLst>
          </p:cNvPr>
          <p:cNvSpPr/>
          <p:nvPr/>
        </p:nvSpPr>
        <p:spPr>
          <a:xfrm>
            <a:off x="4695410" y="2555180"/>
            <a:ext cx="1664750" cy="2194560"/>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389294-8452-4B38-B5BD-F4331EA475A6}"/>
              </a:ext>
            </a:extLst>
          </p:cNvPr>
          <p:cNvSpPr txBox="1"/>
          <p:nvPr/>
        </p:nvSpPr>
        <p:spPr>
          <a:xfrm>
            <a:off x="4756370" y="1759743"/>
            <a:ext cx="1542830" cy="707886"/>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Initial </a:t>
            </a:r>
          </a:p>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ensemble</a:t>
            </a:r>
          </a:p>
        </p:txBody>
      </p:sp>
      <p:sp>
        <p:nvSpPr>
          <p:cNvPr id="9" name="Title 1">
            <a:extLst>
              <a:ext uri="{FF2B5EF4-FFF2-40B4-BE49-F238E27FC236}">
                <a16:creationId xmlns:a16="http://schemas.microsoft.com/office/drawing/2014/main" id="{5C3E840F-4528-4441-BD6E-104FAA9E2988}"/>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a:t>Round 1</a:t>
            </a:r>
            <a:endParaRPr lang="en-US" dirty="0"/>
          </a:p>
        </p:txBody>
      </p:sp>
      <p:sp>
        <p:nvSpPr>
          <p:cNvPr id="13" name="Arrow: Right 12">
            <a:extLst>
              <a:ext uri="{FF2B5EF4-FFF2-40B4-BE49-F238E27FC236}">
                <a16:creationId xmlns:a16="http://schemas.microsoft.com/office/drawing/2014/main" id="{377F6EA7-6BF5-4F76-BF70-93D1E4542A2A}"/>
              </a:ext>
            </a:extLst>
          </p:cNvPr>
          <p:cNvSpPr/>
          <p:nvPr/>
        </p:nvSpPr>
        <p:spPr>
          <a:xfrm>
            <a:off x="3637279" y="3429000"/>
            <a:ext cx="1272177"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Slide Number Placeholder 2">
            <a:extLst>
              <a:ext uri="{FF2B5EF4-FFF2-40B4-BE49-F238E27FC236}">
                <a16:creationId xmlns:a16="http://schemas.microsoft.com/office/drawing/2014/main" id="{A2F99202-34C5-407E-9370-F48357DCF184}"/>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7</a:t>
            </a:fld>
            <a:endParaRPr lang="en-US" dirty="0">
              <a:solidFill>
                <a:schemeClr val="tx1"/>
              </a:solidFill>
            </a:endParaRPr>
          </a:p>
        </p:txBody>
      </p:sp>
      <p:pic>
        <p:nvPicPr>
          <p:cNvPr id="11" name="Picture 10" descr="Logo&#10;&#10;Description automatically generated">
            <a:extLst>
              <a:ext uri="{FF2B5EF4-FFF2-40B4-BE49-F238E27FC236}">
                <a16:creationId xmlns:a16="http://schemas.microsoft.com/office/drawing/2014/main" id="{9A0FCF12-D209-4021-8EC4-9EE482286B90}"/>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12" name="Picture 11" descr="Icon&#10;&#10;Description automatically generated">
            <a:extLst>
              <a:ext uri="{FF2B5EF4-FFF2-40B4-BE49-F238E27FC236}">
                <a16:creationId xmlns:a16="http://schemas.microsoft.com/office/drawing/2014/main" id="{42322A81-AC8A-4934-86B9-F05F1B486CBC}"/>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pic>
        <p:nvPicPr>
          <p:cNvPr id="1028" name="Picture 4">
            <a:extLst>
              <a:ext uri="{FF2B5EF4-FFF2-40B4-BE49-F238E27FC236}">
                <a16:creationId xmlns:a16="http://schemas.microsoft.com/office/drawing/2014/main" id="{A7027B8D-2196-4C4E-ACF4-C81E9DD930F9}"/>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511018" y="2555180"/>
            <a:ext cx="3676650" cy="249555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292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102639B-3ACD-4CB5-9C16-170E58EF3642}"/>
              </a:ext>
            </a:extLst>
          </p:cNvPr>
          <p:cNvSpPr/>
          <p:nvPr/>
        </p:nvSpPr>
        <p:spPr>
          <a:xfrm>
            <a:off x="873760" y="1940560"/>
            <a:ext cx="2763520" cy="3393440"/>
          </a:xfrm>
          <a:prstGeom prst="roundRect">
            <a:avLst/>
          </a:prstGeom>
          <a:solidFill>
            <a:schemeClr val="accent6">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5C84BFB1-D77F-4CC6-97F9-5385F5234D69}"/>
              </a:ext>
            </a:extLst>
          </p:cNvPr>
          <p:cNvSpPr/>
          <p:nvPr/>
        </p:nvSpPr>
        <p:spPr>
          <a:xfrm>
            <a:off x="5816639" y="1196242"/>
            <a:ext cx="1664750" cy="1995055"/>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389294-8452-4B38-B5BD-F4331EA475A6}"/>
              </a:ext>
            </a:extLst>
          </p:cNvPr>
          <p:cNvSpPr txBox="1"/>
          <p:nvPr/>
        </p:nvSpPr>
        <p:spPr>
          <a:xfrm>
            <a:off x="5877599" y="338824"/>
            <a:ext cx="1542830" cy="707886"/>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Initial </a:t>
            </a:r>
          </a:p>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ensemble</a:t>
            </a:r>
          </a:p>
        </p:txBody>
      </p:sp>
      <p:sp>
        <p:nvSpPr>
          <p:cNvPr id="9" name="Title 1">
            <a:extLst>
              <a:ext uri="{FF2B5EF4-FFF2-40B4-BE49-F238E27FC236}">
                <a16:creationId xmlns:a16="http://schemas.microsoft.com/office/drawing/2014/main" id="{5C3E840F-4528-4441-BD6E-104FAA9E2988}"/>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a:t>Round 1</a:t>
            </a:r>
            <a:endParaRPr lang="en-US" dirty="0"/>
          </a:p>
        </p:txBody>
      </p:sp>
      <p:sp>
        <p:nvSpPr>
          <p:cNvPr id="13" name="Arrow: Right 12">
            <a:extLst>
              <a:ext uri="{FF2B5EF4-FFF2-40B4-BE49-F238E27FC236}">
                <a16:creationId xmlns:a16="http://schemas.microsoft.com/office/drawing/2014/main" id="{377F6EA7-6BF5-4F76-BF70-93D1E4542A2A}"/>
              </a:ext>
            </a:extLst>
          </p:cNvPr>
          <p:cNvSpPr/>
          <p:nvPr/>
        </p:nvSpPr>
        <p:spPr>
          <a:xfrm>
            <a:off x="3637280" y="2282855"/>
            <a:ext cx="1875285"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a:extLst>
              <a:ext uri="{FF2B5EF4-FFF2-40B4-BE49-F238E27FC236}">
                <a16:creationId xmlns:a16="http://schemas.microsoft.com/office/drawing/2014/main" id="{AA46779E-2929-4D43-A8B1-9A7C2C33ED37}"/>
              </a:ext>
            </a:extLst>
          </p:cNvPr>
          <p:cNvSpPr txBox="1"/>
          <p:nvPr/>
        </p:nvSpPr>
        <p:spPr>
          <a:xfrm>
            <a:off x="5816639" y="1736500"/>
            <a:ext cx="1664750" cy="335756"/>
          </a:xfrm>
          <a:prstGeom prst="rect">
            <a:avLst/>
          </a:prstGeom>
          <a:noFill/>
        </p:spPr>
        <p:txBody>
          <a:bodyPr wrap="square" rtlCol="0">
            <a:spAutoFit/>
          </a:bodyPr>
          <a:lstStyle/>
          <a:p>
            <a:pPr algn="ctr"/>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Good fit</a:t>
            </a:r>
          </a:p>
        </p:txBody>
      </p:sp>
      <p:cxnSp>
        <p:nvCxnSpPr>
          <p:cNvPr id="10" name="Straight Connector 9">
            <a:extLst>
              <a:ext uri="{FF2B5EF4-FFF2-40B4-BE49-F238E27FC236}">
                <a16:creationId xmlns:a16="http://schemas.microsoft.com/office/drawing/2014/main" id="{59D1EB77-105A-4093-97DA-227D6D7B39EA}"/>
              </a:ext>
            </a:extLst>
          </p:cNvPr>
          <p:cNvCxnSpPr/>
          <p:nvPr/>
        </p:nvCxnSpPr>
        <p:spPr>
          <a:xfrm>
            <a:off x="5816639" y="2808509"/>
            <a:ext cx="1664750" cy="0"/>
          </a:xfrm>
          <a:prstGeom prst="line">
            <a:avLst/>
          </a:prstGeom>
        </p:spPr>
        <p:style>
          <a:lnRef idx="1">
            <a:schemeClr val="dk1"/>
          </a:lnRef>
          <a:fillRef idx="0">
            <a:schemeClr val="dk1"/>
          </a:fillRef>
          <a:effectRef idx="0">
            <a:schemeClr val="dk1"/>
          </a:effectRef>
          <a:fontRef idx="minor">
            <a:schemeClr val="tx1"/>
          </a:fontRef>
        </p:style>
      </p:cxnSp>
      <p:sp>
        <p:nvSpPr>
          <p:cNvPr id="11" name="Rectangle: Rounded Corners 10">
            <a:extLst>
              <a:ext uri="{FF2B5EF4-FFF2-40B4-BE49-F238E27FC236}">
                <a16:creationId xmlns:a16="http://schemas.microsoft.com/office/drawing/2014/main" id="{3FA7D214-0B7F-4DB2-BF67-5C378026179A}"/>
              </a:ext>
            </a:extLst>
          </p:cNvPr>
          <p:cNvSpPr/>
          <p:nvPr/>
        </p:nvSpPr>
        <p:spPr>
          <a:xfrm>
            <a:off x="5816639" y="4147463"/>
            <a:ext cx="1664750" cy="1995055"/>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0E2D8E2-58D0-44C7-B66E-652EAFE72EEE}"/>
              </a:ext>
            </a:extLst>
          </p:cNvPr>
          <p:cNvSpPr txBox="1"/>
          <p:nvPr/>
        </p:nvSpPr>
        <p:spPr>
          <a:xfrm>
            <a:off x="5529619" y="3696717"/>
            <a:ext cx="223879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Replacements</a:t>
            </a:r>
          </a:p>
        </p:txBody>
      </p:sp>
      <p:sp>
        <p:nvSpPr>
          <p:cNvPr id="14" name="Arrow: Right 13">
            <a:extLst>
              <a:ext uri="{FF2B5EF4-FFF2-40B4-BE49-F238E27FC236}">
                <a16:creationId xmlns:a16="http://schemas.microsoft.com/office/drawing/2014/main" id="{B653F5CF-4B93-493E-8F82-B084C3D3BD67}"/>
              </a:ext>
            </a:extLst>
          </p:cNvPr>
          <p:cNvSpPr/>
          <p:nvPr/>
        </p:nvSpPr>
        <p:spPr>
          <a:xfrm>
            <a:off x="3654334" y="4262726"/>
            <a:ext cx="1875285"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3E3969DE-9C3D-4BC2-A5E0-8EDDA7C91122}"/>
              </a:ext>
            </a:extLst>
          </p:cNvPr>
          <p:cNvSpPr txBox="1"/>
          <p:nvPr/>
        </p:nvSpPr>
        <p:spPr>
          <a:xfrm>
            <a:off x="1097280" y="2082800"/>
            <a:ext cx="231648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Parameter space</a:t>
            </a:r>
          </a:p>
        </p:txBody>
      </p:sp>
      <p:cxnSp>
        <p:nvCxnSpPr>
          <p:cNvPr id="16" name="Straight Connector 15">
            <a:extLst>
              <a:ext uri="{FF2B5EF4-FFF2-40B4-BE49-F238E27FC236}">
                <a16:creationId xmlns:a16="http://schemas.microsoft.com/office/drawing/2014/main" id="{F8FD6C14-0CF3-4EA0-8432-14CE668F676E}"/>
              </a:ext>
            </a:extLst>
          </p:cNvPr>
          <p:cNvCxnSpPr>
            <a:cxnSpLocks/>
          </p:cNvCxnSpPr>
          <p:nvPr/>
        </p:nvCxnSpPr>
        <p:spPr>
          <a:xfrm>
            <a:off x="873760" y="4593766"/>
            <a:ext cx="2763520"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ED19A317-C028-4DB6-8119-14F08352DC06}"/>
              </a:ext>
            </a:extLst>
          </p:cNvPr>
          <p:cNvSpPr txBox="1"/>
          <p:nvPr/>
        </p:nvSpPr>
        <p:spPr>
          <a:xfrm>
            <a:off x="1423145" y="4704662"/>
            <a:ext cx="1664750" cy="369332"/>
          </a:xfrm>
          <a:prstGeom prst="rect">
            <a:avLst/>
          </a:prstGeom>
          <a:noFill/>
        </p:spPr>
        <p:txBody>
          <a:bodyPr wrap="square" rtlCol="0">
            <a:spAutoFit/>
          </a:bodyPr>
          <a:lstStyle/>
          <a:p>
            <a:pPr algn="ctr"/>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Sampled</a:t>
            </a:r>
          </a:p>
        </p:txBody>
      </p:sp>
      <p:sp>
        <p:nvSpPr>
          <p:cNvPr id="18" name="Slide Number Placeholder 2">
            <a:extLst>
              <a:ext uri="{FF2B5EF4-FFF2-40B4-BE49-F238E27FC236}">
                <a16:creationId xmlns:a16="http://schemas.microsoft.com/office/drawing/2014/main" id="{C850D05C-292C-49EB-AE06-39C0E31B1F71}"/>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8</a:t>
            </a:fld>
            <a:endParaRPr lang="en-US" dirty="0">
              <a:solidFill>
                <a:schemeClr val="tx1"/>
              </a:solidFill>
            </a:endParaRPr>
          </a:p>
        </p:txBody>
      </p:sp>
      <p:pic>
        <p:nvPicPr>
          <p:cNvPr id="19" name="Picture 18" descr="Logo&#10;&#10;Description automatically generated">
            <a:extLst>
              <a:ext uri="{FF2B5EF4-FFF2-40B4-BE49-F238E27FC236}">
                <a16:creationId xmlns:a16="http://schemas.microsoft.com/office/drawing/2014/main" id="{43800A1B-2678-4EDD-9D0C-90F7A463FE36}"/>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20" name="Picture 19" descr="Icon&#10;&#10;Description automatically generated">
            <a:extLst>
              <a:ext uri="{FF2B5EF4-FFF2-40B4-BE49-F238E27FC236}">
                <a16:creationId xmlns:a16="http://schemas.microsoft.com/office/drawing/2014/main" id="{33423B0E-CAA7-4F9B-A08A-F35A1B124C2E}"/>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spTree>
    <p:extLst>
      <p:ext uri="{BB962C8B-B14F-4D97-AF65-F5344CB8AC3E}">
        <p14:creationId xmlns:p14="http://schemas.microsoft.com/office/powerpoint/2010/main" val="2925541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102639B-3ACD-4CB5-9C16-170E58EF3642}"/>
              </a:ext>
            </a:extLst>
          </p:cNvPr>
          <p:cNvSpPr/>
          <p:nvPr/>
        </p:nvSpPr>
        <p:spPr>
          <a:xfrm>
            <a:off x="873760" y="1940560"/>
            <a:ext cx="2763520" cy="3393440"/>
          </a:xfrm>
          <a:prstGeom prst="roundRect">
            <a:avLst/>
          </a:prstGeom>
          <a:solidFill>
            <a:schemeClr val="accent6">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5C84BFB1-D77F-4CC6-97F9-5385F5234D69}"/>
              </a:ext>
            </a:extLst>
          </p:cNvPr>
          <p:cNvSpPr/>
          <p:nvPr/>
        </p:nvSpPr>
        <p:spPr>
          <a:xfrm>
            <a:off x="5816639" y="1196242"/>
            <a:ext cx="1664750" cy="1995055"/>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1389294-8452-4B38-B5BD-F4331EA475A6}"/>
              </a:ext>
            </a:extLst>
          </p:cNvPr>
          <p:cNvSpPr txBox="1"/>
          <p:nvPr/>
        </p:nvSpPr>
        <p:spPr>
          <a:xfrm>
            <a:off x="5877599" y="338824"/>
            <a:ext cx="1542830" cy="707886"/>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Initial </a:t>
            </a:r>
          </a:p>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ensemble</a:t>
            </a:r>
          </a:p>
        </p:txBody>
      </p:sp>
      <p:sp>
        <p:nvSpPr>
          <p:cNvPr id="9" name="Title 1">
            <a:extLst>
              <a:ext uri="{FF2B5EF4-FFF2-40B4-BE49-F238E27FC236}">
                <a16:creationId xmlns:a16="http://schemas.microsoft.com/office/drawing/2014/main" id="{5C3E840F-4528-4441-BD6E-104FAA9E2988}"/>
              </a:ext>
            </a:extLst>
          </p:cNvPr>
          <p:cNvSpPr txBox="1">
            <a:spLocks/>
          </p:cNvSpPr>
          <p:nvPr/>
        </p:nvSpPr>
        <p:spPr bwMode="blackWhite">
          <a:xfrm>
            <a:off x="478536" y="529264"/>
            <a:ext cx="4430921" cy="892074"/>
          </a:xfrm>
          <a:prstGeom prst="rect">
            <a:avLst/>
          </a:prstGeom>
          <a:solidFill>
            <a:srgbClr val="FFFFFF"/>
          </a:solidFill>
          <a:ln w="38100" cap="sq">
            <a:solidFill>
              <a:srgbClr val="404040"/>
            </a:solidFill>
            <a:miter lim="800000"/>
          </a:ln>
        </p:spPr>
        <p:txBody>
          <a:bodyPr vert="horz" lIns="274320" tIns="182880" rIns="274320" bIns="182880" rtlCol="0" anchor="ctr" anchorCtr="1">
            <a:norm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en-US"/>
              <a:t>Round 1</a:t>
            </a:r>
            <a:endParaRPr lang="en-US" dirty="0"/>
          </a:p>
        </p:txBody>
      </p:sp>
      <p:sp>
        <p:nvSpPr>
          <p:cNvPr id="11" name="Rectangle: Rounded Corners 10">
            <a:extLst>
              <a:ext uri="{FF2B5EF4-FFF2-40B4-BE49-F238E27FC236}">
                <a16:creationId xmlns:a16="http://schemas.microsoft.com/office/drawing/2014/main" id="{3FA7D214-0B7F-4DB2-BF67-5C378026179A}"/>
              </a:ext>
            </a:extLst>
          </p:cNvPr>
          <p:cNvSpPr/>
          <p:nvPr/>
        </p:nvSpPr>
        <p:spPr>
          <a:xfrm>
            <a:off x="5816639" y="4147463"/>
            <a:ext cx="1664750" cy="1995055"/>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0E2D8E2-58D0-44C7-B66E-652EAFE72EEE}"/>
              </a:ext>
            </a:extLst>
          </p:cNvPr>
          <p:cNvSpPr txBox="1"/>
          <p:nvPr/>
        </p:nvSpPr>
        <p:spPr>
          <a:xfrm>
            <a:off x="5529619" y="3696717"/>
            <a:ext cx="223879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Replacements</a:t>
            </a:r>
          </a:p>
        </p:txBody>
      </p:sp>
      <p:sp>
        <p:nvSpPr>
          <p:cNvPr id="15" name="Rectangle: Rounded Corners 14">
            <a:extLst>
              <a:ext uri="{FF2B5EF4-FFF2-40B4-BE49-F238E27FC236}">
                <a16:creationId xmlns:a16="http://schemas.microsoft.com/office/drawing/2014/main" id="{D4B237AE-9DB2-4625-88D7-3CD7DA0042A7}"/>
              </a:ext>
            </a:extLst>
          </p:cNvPr>
          <p:cNvSpPr/>
          <p:nvPr/>
        </p:nvSpPr>
        <p:spPr>
          <a:xfrm>
            <a:off x="8828373" y="2482911"/>
            <a:ext cx="1664750" cy="3003486"/>
          </a:xfrm>
          <a:prstGeom prst="round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C33F604C-ACF6-4586-BAB2-5A695675F142}"/>
              </a:ext>
            </a:extLst>
          </p:cNvPr>
          <p:cNvSpPr/>
          <p:nvPr/>
        </p:nvSpPr>
        <p:spPr>
          <a:xfrm>
            <a:off x="7481389" y="2656115"/>
            <a:ext cx="1455782" cy="152290"/>
          </a:xfrm>
          <a:prstGeom prst="rightArrow">
            <a:avLst/>
          </a:prstGeom>
          <a:solidFill>
            <a:schemeClr val="bg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Arrow: Right 16">
            <a:extLst>
              <a:ext uri="{FF2B5EF4-FFF2-40B4-BE49-F238E27FC236}">
                <a16:creationId xmlns:a16="http://schemas.microsoft.com/office/drawing/2014/main" id="{BA213855-26B2-4D00-8CCF-8A52E8860C59}"/>
              </a:ext>
            </a:extLst>
          </p:cNvPr>
          <p:cNvSpPr/>
          <p:nvPr/>
        </p:nvSpPr>
        <p:spPr>
          <a:xfrm>
            <a:off x="7481390" y="4503403"/>
            <a:ext cx="1455782" cy="147765"/>
          </a:xfrm>
          <a:prstGeom prst="rightArrow">
            <a:avLst/>
          </a:prstGeom>
          <a:solidFill>
            <a:schemeClr val="bg1">
              <a:lumMod val="50000"/>
              <a:lumOff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80A1F53B-E493-4094-801B-F91A474B8A7F}"/>
              </a:ext>
            </a:extLst>
          </p:cNvPr>
          <p:cNvCxnSpPr/>
          <p:nvPr/>
        </p:nvCxnSpPr>
        <p:spPr>
          <a:xfrm>
            <a:off x="5816639" y="4386936"/>
            <a:ext cx="1664750"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C72E9983-CD0E-4A7F-8F0F-98142701ABEA}"/>
              </a:ext>
            </a:extLst>
          </p:cNvPr>
          <p:cNvCxnSpPr/>
          <p:nvPr/>
        </p:nvCxnSpPr>
        <p:spPr>
          <a:xfrm>
            <a:off x="5816639" y="4680853"/>
            <a:ext cx="1664750" cy="0"/>
          </a:xfrm>
          <a:prstGeom prst="line">
            <a:avLst/>
          </a:prstGeom>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E5247429-EBE7-4111-86CC-1601493AB22E}"/>
              </a:ext>
            </a:extLst>
          </p:cNvPr>
          <p:cNvSpPr txBox="1"/>
          <p:nvPr/>
        </p:nvSpPr>
        <p:spPr>
          <a:xfrm>
            <a:off x="8828373" y="3384489"/>
            <a:ext cx="1664750" cy="1200329"/>
          </a:xfrm>
          <a:prstGeom prst="rect">
            <a:avLst/>
          </a:prstGeom>
          <a:noFill/>
        </p:spPr>
        <p:txBody>
          <a:bodyPr wrap="square" rtlCol="0">
            <a:spAutoFit/>
          </a:bodyPr>
          <a:lstStyle/>
          <a:p>
            <a:pPr algn="ctr"/>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Initial ensemble plus selected replacements</a:t>
            </a:r>
          </a:p>
        </p:txBody>
      </p:sp>
      <p:sp>
        <p:nvSpPr>
          <p:cNvPr id="21" name="TextBox 20">
            <a:extLst>
              <a:ext uri="{FF2B5EF4-FFF2-40B4-BE49-F238E27FC236}">
                <a16:creationId xmlns:a16="http://schemas.microsoft.com/office/drawing/2014/main" id="{04CC8B2D-95DF-4B5F-ADD6-DFC5DC93F03A}"/>
              </a:ext>
            </a:extLst>
          </p:cNvPr>
          <p:cNvSpPr txBox="1"/>
          <p:nvPr/>
        </p:nvSpPr>
        <p:spPr>
          <a:xfrm>
            <a:off x="1097280" y="2082800"/>
            <a:ext cx="2316480" cy="400110"/>
          </a:xfrm>
          <a:prstGeom prst="rect">
            <a:avLst/>
          </a:prstGeom>
          <a:noFill/>
        </p:spPr>
        <p:txBody>
          <a:bodyPr wrap="square" rtlCol="0">
            <a:spAutoFit/>
          </a:bodyPr>
          <a:lstStyle/>
          <a:p>
            <a:pPr algn="ctr"/>
            <a:r>
              <a:rPr lang="en-US" sz="2000" dirty="0">
                <a:solidFill>
                  <a:schemeClr val="bg1"/>
                </a:solidFill>
                <a:latin typeface="Tahoma" panose="020B0604030504040204" pitchFamily="34" charset="0"/>
                <a:ea typeface="Tahoma" panose="020B0604030504040204" pitchFamily="34" charset="0"/>
                <a:cs typeface="Tahoma" panose="020B0604030504040204" pitchFamily="34" charset="0"/>
              </a:rPr>
              <a:t>Parameter space</a:t>
            </a:r>
          </a:p>
        </p:txBody>
      </p:sp>
      <p:sp>
        <p:nvSpPr>
          <p:cNvPr id="22" name="Arrow: Right 21">
            <a:extLst>
              <a:ext uri="{FF2B5EF4-FFF2-40B4-BE49-F238E27FC236}">
                <a16:creationId xmlns:a16="http://schemas.microsoft.com/office/drawing/2014/main" id="{301C00B9-0903-4741-9D2F-55AF423DBB59}"/>
              </a:ext>
            </a:extLst>
          </p:cNvPr>
          <p:cNvSpPr/>
          <p:nvPr/>
        </p:nvSpPr>
        <p:spPr>
          <a:xfrm>
            <a:off x="3637280" y="2282855"/>
            <a:ext cx="1875285"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Arrow: Right 22">
            <a:extLst>
              <a:ext uri="{FF2B5EF4-FFF2-40B4-BE49-F238E27FC236}">
                <a16:creationId xmlns:a16="http://schemas.microsoft.com/office/drawing/2014/main" id="{B7C47307-85C5-4518-A346-7FBCFF4D3DE2}"/>
              </a:ext>
            </a:extLst>
          </p:cNvPr>
          <p:cNvSpPr/>
          <p:nvPr/>
        </p:nvSpPr>
        <p:spPr>
          <a:xfrm>
            <a:off x="3654334" y="4262726"/>
            <a:ext cx="1875285" cy="208280"/>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4" name="Slide Number Placeholder 2">
            <a:extLst>
              <a:ext uri="{FF2B5EF4-FFF2-40B4-BE49-F238E27FC236}">
                <a16:creationId xmlns:a16="http://schemas.microsoft.com/office/drawing/2014/main" id="{8839B5E2-1126-4FB5-9530-AFE7CC2E69EA}"/>
              </a:ext>
            </a:extLst>
          </p:cNvPr>
          <p:cNvSpPr txBox="1">
            <a:spLocks/>
          </p:cNvSpPr>
          <p:nvPr/>
        </p:nvSpPr>
        <p:spPr>
          <a:xfrm>
            <a:off x="11662436" y="111034"/>
            <a:ext cx="365760" cy="365760"/>
          </a:xfrm>
          <a:prstGeom prst="ellipse">
            <a:avLst/>
          </a:prstGeom>
          <a:noFill/>
        </p:spPr>
        <p:txBody>
          <a:bodyPr vert="horz" lIns="18288" tIns="45720" rIns="18288" bIns="45720" rtlCol="0" anchor="ctr">
            <a:noAutofit/>
          </a:bodyPr>
          <a:lstStyle>
            <a:defPPr>
              <a:defRPr lang="en-US"/>
            </a:defPPr>
            <a:lvl1pPr marL="0" algn="ctr" defTabSz="457200" rtl="0" eaLnBrk="1" latinLnBrk="0" hangingPunct="1">
              <a:defRPr sz="1100" kern="1200" spc="0"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A7A6979-0714-4377-B894-6BE4C2D6E202}" type="slidenum">
              <a:rPr lang="en-US" smtClean="0">
                <a:solidFill>
                  <a:schemeClr val="tx1"/>
                </a:solidFill>
              </a:rPr>
              <a:pPr/>
              <a:t>9</a:t>
            </a:fld>
            <a:endParaRPr lang="en-US" dirty="0">
              <a:solidFill>
                <a:schemeClr val="tx1"/>
              </a:solidFill>
            </a:endParaRPr>
          </a:p>
        </p:txBody>
      </p:sp>
      <p:pic>
        <p:nvPicPr>
          <p:cNvPr id="25" name="Picture 24" descr="Logo&#10;&#10;Description automatically generated">
            <a:extLst>
              <a:ext uri="{FF2B5EF4-FFF2-40B4-BE49-F238E27FC236}">
                <a16:creationId xmlns:a16="http://schemas.microsoft.com/office/drawing/2014/main" id="{2361CA77-E4F2-40CA-B6D9-957350847070}"/>
              </a:ext>
            </a:extLst>
          </p:cNvPr>
          <p:cNvPicPr>
            <a:picLocks noChangeAspect="1"/>
          </p:cNvPicPr>
          <p:nvPr/>
        </p:nvPicPr>
        <p:blipFill>
          <a:blip r:embed="rId3" cstate="email">
            <a:alphaModFix amt="35000"/>
            <a:extLst>
              <a:ext uri="{28A0092B-C50C-407E-A947-70E740481C1C}">
                <a14:useLocalDpi xmlns:a14="http://schemas.microsoft.com/office/drawing/2010/main"/>
              </a:ext>
            </a:extLst>
          </a:blip>
          <a:stretch>
            <a:fillRect/>
          </a:stretch>
        </p:blipFill>
        <p:spPr>
          <a:xfrm>
            <a:off x="10306534" y="5743954"/>
            <a:ext cx="962483" cy="969706"/>
          </a:xfrm>
          <a:prstGeom prst="rect">
            <a:avLst/>
          </a:prstGeom>
        </p:spPr>
      </p:pic>
      <p:pic>
        <p:nvPicPr>
          <p:cNvPr id="26" name="Picture 25" descr="Icon&#10;&#10;Description automatically generated">
            <a:extLst>
              <a:ext uri="{FF2B5EF4-FFF2-40B4-BE49-F238E27FC236}">
                <a16:creationId xmlns:a16="http://schemas.microsoft.com/office/drawing/2014/main" id="{DB8FB02F-7D1D-4C5B-BDE6-61F1720F2AA7}"/>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11341827" y="5696378"/>
            <a:ext cx="794660" cy="1060871"/>
          </a:xfrm>
          <a:prstGeom prst="rect">
            <a:avLst/>
          </a:prstGeom>
        </p:spPr>
      </p:pic>
      <p:cxnSp>
        <p:nvCxnSpPr>
          <p:cNvPr id="27" name="Straight Connector 26">
            <a:extLst>
              <a:ext uri="{FF2B5EF4-FFF2-40B4-BE49-F238E27FC236}">
                <a16:creationId xmlns:a16="http://schemas.microsoft.com/office/drawing/2014/main" id="{93C5A047-EC98-4622-A99B-8AE87BCE51A7}"/>
              </a:ext>
            </a:extLst>
          </p:cNvPr>
          <p:cNvCxnSpPr>
            <a:cxnSpLocks/>
          </p:cNvCxnSpPr>
          <p:nvPr/>
        </p:nvCxnSpPr>
        <p:spPr>
          <a:xfrm>
            <a:off x="873760" y="4593766"/>
            <a:ext cx="2763520" cy="0"/>
          </a:xfrm>
          <a:prstGeom prst="line">
            <a:avLst/>
          </a:prstGeom>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D7086B70-0622-46CF-B8C6-0909418DC428}"/>
              </a:ext>
            </a:extLst>
          </p:cNvPr>
          <p:cNvSpPr txBox="1"/>
          <p:nvPr/>
        </p:nvSpPr>
        <p:spPr>
          <a:xfrm>
            <a:off x="1423145" y="4704662"/>
            <a:ext cx="1664750" cy="369332"/>
          </a:xfrm>
          <a:prstGeom prst="rect">
            <a:avLst/>
          </a:prstGeom>
          <a:noFill/>
        </p:spPr>
        <p:txBody>
          <a:bodyPr wrap="square" rtlCol="0">
            <a:spAutoFit/>
          </a:bodyPr>
          <a:lstStyle/>
          <a:p>
            <a:pPr algn="ctr"/>
            <a:r>
              <a:rPr lang="en-US" dirty="0">
                <a:solidFill>
                  <a:schemeClr val="bg1"/>
                </a:solidFill>
                <a:latin typeface="Tahoma" panose="020B0604030504040204" pitchFamily="34" charset="0"/>
                <a:ea typeface="Tahoma" panose="020B0604030504040204" pitchFamily="34" charset="0"/>
                <a:cs typeface="Tahoma" panose="020B0604030504040204" pitchFamily="34" charset="0"/>
              </a:rPr>
              <a:t>Sampled</a:t>
            </a:r>
          </a:p>
        </p:txBody>
      </p:sp>
    </p:spTree>
    <p:extLst>
      <p:ext uri="{BB962C8B-B14F-4D97-AF65-F5344CB8AC3E}">
        <p14:creationId xmlns:p14="http://schemas.microsoft.com/office/powerpoint/2010/main" val="25027717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843</TotalTime>
  <Words>1266</Words>
  <Application>Microsoft Office PowerPoint</Application>
  <PresentationFormat>Widescreen</PresentationFormat>
  <Paragraphs>185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Gill Sans MT</vt:lpstr>
      <vt:lpstr>Segoe UI</vt:lpstr>
      <vt:lpstr>Tahoma</vt:lpstr>
      <vt:lpstr>Parcel</vt:lpstr>
      <vt:lpstr>Modeling to make a difference:  hydrologic analysis for improved decision support</vt:lpstr>
      <vt:lpstr>groundwater</vt:lpstr>
      <vt:lpstr>uncertainty</vt:lpstr>
      <vt:lpstr>Value --- risk</vt:lpstr>
      <vt:lpstr>Building The ensemble</vt:lpstr>
      <vt:lpstr>PowerPoint Presentation</vt:lpstr>
      <vt:lpstr>PowerPoint Presentation</vt:lpstr>
      <vt:lpstr>PowerPoint Presentation</vt:lpstr>
      <vt:lpstr>PowerPoint Presentation</vt:lpstr>
      <vt:lpstr>PowerPoint Presentation</vt:lpstr>
      <vt:lpstr>Models of concern (moc)</vt:lpstr>
      <vt:lpstr>PowerPoint Presentation</vt:lpstr>
      <vt:lpstr>PowerPoint Presentation</vt:lpstr>
      <vt:lpstr>PowerPoint Presentation</vt:lpstr>
      <vt:lpstr>likelihood</vt:lpstr>
      <vt:lpstr>likelihood</vt:lpstr>
      <vt:lpstr>Preliminary observations</vt:lpstr>
      <vt:lpstr>Preliminary observations</vt:lpstr>
      <vt:lpstr>Summer 2021</vt:lpstr>
      <vt:lpstr>acknowledgements</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to make a difference:  hydrologic analysis for improved decision support</dc:title>
  <dc:creator>Kahler, Abigail - (akahler)</dc:creator>
  <cp:lastModifiedBy>Kahler, Abigail - (akahler)</cp:lastModifiedBy>
  <cp:revision>70</cp:revision>
  <dcterms:created xsi:type="dcterms:W3CDTF">2021-03-30T15:11:31Z</dcterms:created>
  <dcterms:modified xsi:type="dcterms:W3CDTF">2021-04-02T20:15:32Z</dcterms:modified>
</cp:coreProperties>
</file>